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79" r:id="rId3"/>
    <p:sldId id="280" r:id="rId4"/>
    <p:sldId id="281" r:id="rId5"/>
    <p:sldId id="282" r:id="rId6"/>
    <p:sldId id="290" r:id="rId7"/>
    <p:sldId id="267" r:id="rId8"/>
    <p:sldId id="284" r:id="rId9"/>
    <p:sldId id="269" r:id="rId10"/>
    <p:sldId id="283" r:id="rId11"/>
    <p:sldId id="289" r:id="rId12"/>
    <p:sldId id="286" r:id="rId13"/>
    <p:sldId id="285" r:id="rId14"/>
    <p:sldId id="287" r:id="rId15"/>
    <p:sldId id="288" r:id="rId16"/>
    <p:sldId id="291" r:id="rId17"/>
    <p:sldId id="278" r:id="rId18"/>
  </p:sldIdLst>
  <p:sldSz cx="9906000" cy="6858000" type="A4"/>
  <p:notesSz cx="6858000" cy="9144000"/>
  <p:embeddedFontLst>
    <p:embeddedFont>
      <p:font typeface="Aharoni" panose="02010803020104030203" pitchFamily="2" charset="-79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7" roundtripDataSignature="AMtx7mgdmO+PrirkB7uPwGgx4xYgPxFx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90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9CAC9C-5B62-4551-ADA5-73B6B7A6431B}">
  <a:tblStyle styleId="{5E9CAC9C-5B62-4551-ADA5-73B6B7A6431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A6F62CE-DC49-4905-AB7E-7D902305F13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83AAA76-39A3-446C-B80E-76968124A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CD5EBA-2842-48D4-BE08-30B4B3069B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C0DA1-7AAB-40FB-AF95-6BCE167FF20C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103F73-7506-4377-AF6F-87527D24D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84003F-B3E0-4805-9A5A-5804590E16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68909-9C46-4326-8667-D40B88FB151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95956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729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469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883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00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557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375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4783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0207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7" name="Google Shape;2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214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01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781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8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226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870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353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871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780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9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9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5251052" y="2203056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917177" y="128987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296AC-E471-4B10-8CA9-64A32CC2E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9FF61E-800F-4592-995D-63C02CBFB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600"/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1AA9AE-2DA2-4C6A-AEE4-B78FDB8D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C57026-DD9C-4062-B293-4B160B77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356B9D-393E-4676-9ECB-0489C505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56512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CE528-021F-4465-9FE2-A8A6B0FC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4F1AF-4FCF-4640-9504-7649C1752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3E3A5A-22F1-4580-9D65-16CBBFA8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C89528-6F1A-409D-9E7D-C6E05947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8FCE2-44DD-422B-8D9C-A3C50364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70658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3DD9BE-0332-42DF-A0E0-3C259413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80" y="1709743"/>
            <a:ext cx="8543925" cy="2852737"/>
          </a:xfrm>
        </p:spPr>
        <p:txBody>
          <a:bodyPr anchor="b"/>
          <a:lstStyle>
            <a:lvl1pPr>
              <a:defRPr sz="6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77BA13-688C-44AB-B6A3-81A332B62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80" y="4589468"/>
            <a:ext cx="8543925" cy="1500187"/>
          </a:xfrm>
        </p:spPr>
        <p:txBody>
          <a:bodyPr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495285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99057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3pPr>
            <a:lvl4pPr marL="148585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198113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247642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2971709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346699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396227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52E59-FFCE-465D-AD66-8DC7FB19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900072-EC05-473F-BBB3-3BE32945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161DE7-90A9-4C23-9188-6FE05BE6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40110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02E86-A791-4EE1-86F2-17221C50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11ED1-B55C-4020-A04C-1B892DE28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89414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14F0EF-212E-416F-B49E-2EE0231F0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5550" y="1825625"/>
            <a:ext cx="4189414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EC3FC3-0AE3-494E-94A9-47C7ED71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421B27-2E06-4724-9C84-FB2A43FE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894915-E2BE-4B70-8958-7441EE5E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948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D9FFC-D327-44EA-ABBA-6316E159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9" y="365129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E04B0A-CCE9-4926-92FF-C3218FA8E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759" y="1681163"/>
            <a:ext cx="4191132" cy="82391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BE01E6-1BB8-4E7A-B04F-D94DDCE92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759" y="2505075"/>
            <a:ext cx="419113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A7D5F8-0830-412C-8FF1-547B41C4E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4" y="1681163"/>
            <a:ext cx="4211770" cy="823912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5285" indent="0">
              <a:buNone/>
              <a:defRPr sz="2167" b="1"/>
            </a:lvl2pPr>
            <a:lvl3pPr marL="990570" indent="0">
              <a:buNone/>
              <a:defRPr sz="1950" b="1"/>
            </a:lvl3pPr>
            <a:lvl4pPr marL="1485854" indent="0">
              <a:buNone/>
              <a:defRPr sz="1733" b="1"/>
            </a:lvl4pPr>
            <a:lvl5pPr marL="1981139" indent="0">
              <a:buNone/>
              <a:defRPr sz="1733" b="1"/>
            </a:lvl5pPr>
            <a:lvl6pPr marL="2476424" indent="0">
              <a:buNone/>
              <a:defRPr sz="1733" b="1"/>
            </a:lvl6pPr>
            <a:lvl7pPr marL="2971709" indent="0">
              <a:buNone/>
              <a:defRPr sz="1733" b="1"/>
            </a:lvl7pPr>
            <a:lvl8pPr marL="3466993" indent="0">
              <a:buNone/>
              <a:defRPr sz="1733" b="1"/>
            </a:lvl8pPr>
            <a:lvl9pPr marL="3962278" indent="0">
              <a:buNone/>
              <a:defRPr sz="1733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2195DA-B98A-4892-B004-788AC2358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4" y="2505075"/>
            <a:ext cx="421177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243EEAC-D41E-4083-A8A3-7B763BE6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22A8A2-0A1E-4139-99EB-CFC4FB37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C44C5C-BFF9-42FB-98D3-1AAAB5AB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38437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894AB-8350-4526-9440-6E4E5833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90DB87-0E02-4CB8-A971-A5000AA0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D52CF-EA21-44EA-A4BE-BDF29B3D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320344-ABD3-4EF3-9F0A-DEEA007A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06235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C58D980-100A-40D6-8CA6-5893FDB2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0214BC-1C6E-4135-966E-DC42D06BD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594EB2-7541-4D65-93B6-E91A4B94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46089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52579-A860-40E2-996F-49945AB3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61" y="457200"/>
            <a:ext cx="3195373" cy="1600200"/>
          </a:xfrm>
        </p:spPr>
        <p:txBody>
          <a:bodyPr anchor="b"/>
          <a:lstStyle>
            <a:lvl1pPr>
              <a:defRPr sz="3467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4D099-6180-4673-B40B-DC528ADC8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771" y="987430"/>
            <a:ext cx="5014914" cy="4873625"/>
          </a:xfrm>
        </p:spPr>
        <p:txBody>
          <a:bodyPr/>
          <a:lstStyle>
            <a:lvl1pPr>
              <a:defRPr sz="3467"/>
            </a:lvl1pPr>
            <a:lvl2pPr>
              <a:defRPr sz="3033"/>
            </a:lvl2pPr>
            <a:lvl3pPr>
              <a:defRPr sz="2600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1336C-DA48-480A-AD0B-DC0C295C5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761" y="2057400"/>
            <a:ext cx="3195373" cy="3811588"/>
          </a:xfrm>
        </p:spPr>
        <p:txBody>
          <a:bodyPr/>
          <a:lstStyle>
            <a:lvl1pPr marL="0" indent="0">
              <a:buNone/>
              <a:defRPr sz="1733"/>
            </a:lvl1pPr>
            <a:lvl2pPr marL="495285" indent="0">
              <a:buNone/>
              <a:defRPr sz="1517"/>
            </a:lvl2pPr>
            <a:lvl3pPr marL="990570" indent="0">
              <a:buNone/>
              <a:defRPr sz="1300"/>
            </a:lvl3pPr>
            <a:lvl4pPr marL="1485854" indent="0">
              <a:buNone/>
              <a:defRPr sz="1083"/>
            </a:lvl4pPr>
            <a:lvl5pPr marL="1981139" indent="0">
              <a:buNone/>
              <a:defRPr sz="1083"/>
            </a:lvl5pPr>
            <a:lvl6pPr marL="2476424" indent="0">
              <a:buNone/>
              <a:defRPr sz="1083"/>
            </a:lvl6pPr>
            <a:lvl7pPr marL="2971709" indent="0">
              <a:buNone/>
              <a:defRPr sz="1083"/>
            </a:lvl7pPr>
            <a:lvl8pPr marL="3466993" indent="0">
              <a:buNone/>
              <a:defRPr sz="1083"/>
            </a:lvl8pPr>
            <a:lvl9pPr marL="3962278" indent="0">
              <a:buNone/>
              <a:defRPr sz="108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2DE852-7F12-461E-95AF-70A9DB95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7D245-6238-4B0E-9405-A89269C6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9776B1-4E2D-44FB-8603-D73F9E71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82148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E7930-3680-4940-98E0-53B015AE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61" y="457200"/>
            <a:ext cx="3195373" cy="1600200"/>
          </a:xfrm>
        </p:spPr>
        <p:txBody>
          <a:bodyPr anchor="b"/>
          <a:lstStyle>
            <a:lvl1pPr>
              <a:defRPr sz="3467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1584BEE-2CEF-4DB0-8579-9DCE30EA4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771" y="987430"/>
            <a:ext cx="5014914" cy="4873625"/>
          </a:xfrm>
        </p:spPr>
        <p:txBody>
          <a:bodyPr/>
          <a:lstStyle>
            <a:lvl1pPr marL="0" indent="0">
              <a:buNone/>
              <a:defRPr sz="3467"/>
            </a:lvl1pPr>
            <a:lvl2pPr marL="495285" indent="0">
              <a:buNone/>
              <a:defRPr sz="3033"/>
            </a:lvl2pPr>
            <a:lvl3pPr marL="990570" indent="0">
              <a:buNone/>
              <a:defRPr sz="2600"/>
            </a:lvl3pPr>
            <a:lvl4pPr marL="1485854" indent="0">
              <a:buNone/>
              <a:defRPr sz="2167"/>
            </a:lvl4pPr>
            <a:lvl5pPr marL="1981139" indent="0">
              <a:buNone/>
              <a:defRPr sz="2167"/>
            </a:lvl5pPr>
            <a:lvl6pPr marL="2476424" indent="0">
              <a:buNone/>
              <a:defRPr sz="2167"/>
            </a:lvl6pPr>
            <a:lvl7pPr marL="2971709" indent="0">
              <a:buNone/>
              <a:defRPr sz="2167"/>
            </a:lvl7pPr>
            <a:lvl8pPr marL="3466993" indent="0">
              <a:buNone/>
              <a:defRPr sz="2167"/>
            </a:lvl8pPr>
            <a:lvl9pPr marL="3962278" indent="0">
              <a:buNone/>
              <a:defRPr sz="2167"/>
            </a:lvl9pPr>
          </a:lstStyle>
          <a:p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14E45A-739A-45B7-A15D-13ACD7AEC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761" y="2057400"/>
            <a:ext cx="3195373" cy="3811588"/>
          </a:xfrm>
        </p:spPr>
        <p:txBody>
          <a:bodyPr/>
          <a:lstStyle>
            <a:lvl1pPr marL="0" indent="0">
              <a:buNone/>
              <a:defRPr sz="1733"/>
            </a:lvl1pPr>
            <a:lvl2pPr marL="495285" indent="0">
              <a:buNone/>
              <a:defRPr sz="1517"/>
            </a:lvl2pPr>
            <a:lvl3pPr marL="990570" indent="0">
              <a:buNone/>
              <a:defRPr sz="1300"/>
            </a:lvl3pPr>
            <a:lvl4pPr marL="1485854" indent="0">
              <a:buNone/>
              <a:defRPr sz="1083"/>
            </a:lvl4pPr>
            <a:lvl5pPr marL="1981139" indent="0">
              <a:buNone/>
              <a:defRPr sz="1083"/>
            </a:lvl5pPr>
            <a:lvl6pPr marL="2476424" indent="0">
              <a:buNone/>
              <a:defRPr sz="1083"/>
            </a:lvl6pPr>
            <a:lvl7pPr marL="2971709" indent="0">
              <a:buNone/>
              <a:defRPr sz="1083"/>
            </a:lvl7pPr>
            <a:lvl8pPr marL="3466993" indent="0">
              <a:buNone/>
              <a:defRPr sz="1083"/>
            </a:lvl8pPr>
            <a:lvl9pPr marL="3962278" indent="0">
              <a:buNone/>
              <a:defRPr sz="108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510ED9-6874-46BF-A651-D68AD690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B77BA6-AEAA-4F84-922F-F051E216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CD76BC-F7D9-4288-9991-92D27182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3188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675880" y="1709744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675880" y="4589469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247642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>
                <a:solidFill>
                  <a:schemeClr val="dk1"/>
                </a:solidFill>
              </a:defRPr>
            </a:lvl1pPr>
            <a:lvl2pPr marL="990570" lvl="1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167">
                <a:solidFill>
                  <a:srgbClr val="888888"/>
                </a:solidFill>
              </a:defRPr>
            </a:lvl2pPr>
            <a:lvl3pPr marL="1485854" lvl="2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950">
                <a:solidFill>
                  <a:srgbClr val="888888"/>
                </a:solidFill>
              </a:defRPr>
            </a:lvl3pPr>
            <a:lvl4pPr marL="1981139" lvl="3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4pPr>
            <a:lvl5pPr marL="2476424" lvl="4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5pPr>
            <a:lvl6pPr marL="2971709" lvl="5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6pPr>
            <a:lvl7pPr marL="3466993" lvl="6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7pPr>
            <a:lvl8pPr marL="3962278" lvl="7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8pPr>
            <a:lvl9pPr marL="4457563" lvl="8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7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D6E4D-AAC7-4438-8742-10A01C4C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DFC774-5A49-4CC2-9A86-34180F790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5DA5F7-7F56-467D-86A6-2CAAC95C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6CB8ED-F316-4E4C-83C9-E0A833BE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3FB47B-7F81-43E4-92CD-A5DA7098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3755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AEB771-9721-4A48-AF28-7B9AEA7FA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37C4D8-66E3-46D0-BC5F-779F5A52E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42844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D9E5D4-C9F7-45E2-BD68-8E232714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7A514-4D8D-413F-82AC-EC9676DD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1334C6-F084-4EB8-8C2A-CEBF7F5C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49973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4A33E-D963-452B-A59C-371AA3CA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24A797-7813-4363-A5CB-7934F198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4474DD-8E34-425B-B5C1-E074AE99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DFD602-A0E6-4BA5-A135-42860279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8057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BD462-E80A-4276-949B-1846D849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93A345-EDA8-4DED-AFBD-4356F30F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6FBA66-6381-4BD5-BE79-1554C3B0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ECCC26-1E47-4D0D-976E-2598254D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7809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1"/>
          </p:nvPr>
        </p:nvSpPr>
        <p:spPr>
          <a:xfrm>
            <a:off x="681039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2"/>
          </p:nvPr>
        </p:nvSpPr>
        <p:spPr>
          <a:xfrm>
            <a:off x="5014914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82330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95285" lvl="0" indent="-247642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 b="1"/>
            </a:lvl1pPr>
            <a:lvl2pPr marL="990570" lvl="1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167" b="1"/>
            </a:lvl2pPr>
            <a:lvl3pPr marL="1485854" lvl="2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50" b="1"/>
            </a:lvl3pPr>
            <a:lvl4pPr marL="1981139" lvl="3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4pPr>
            <a:lvl5pPr marL="2476424" lvl="4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5pPr>
            <a:lvl6pPr marL="2971709" lvl="5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6pPr>
            <a:lvl7pPr marL="3466993" lvl="6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7pPr>
            <a:lvl8pPr marL="3962278" lvl="7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8pPr>
            <a:lvl9pPr marL="4457563" lvl="8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82330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95285" lvl="0" indent="-247642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600" b="1"/>
            </a:lvl1pPr>
            <a:lvl2pPr marL="990570" lvl="1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167" b="1"/>
            </a:lvl2pPr>
            <a:lvl3pPr marL="1485854" lvl="2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950" b="1"/>
            </a:lvl3pPr>
            <a:lvl4pPr marL="1981139" lvl="3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4pPr>
            <a:lvl5pPr marL="2476424" lvl="4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5pPr>
            <a:lvl6pPr marL="2971709" lvl="5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6pPr>
            <a:lvl7pPr marL="3466993" lvl="6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7pPr>
            <a:lvl8pPr marL="3962278" lvl="7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8pPr>
            <a:lvl9pPr marL="4457563" lvl="8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82329" y="457200"/>
            <a:ext cx="319494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4211341" y="987431"/>
            <a:ext cx="5014914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467769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467"/>
            </a:lvl1pPr>
            <a:lvl2pPr marL="990570" lvl="1" indent="-440253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3033"/>
            </a:lvl2pPr>
            <a:lvl3pPr marL="1485854" lvl="2" indent="-412737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600"/>
            </a:lvl3pPr>
            <a:lvl4pPr marL="1981139" lvl="3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4pPr>
            <a:lvl5pPr marL="2476424" lvl="4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5pPr>
            <a:lvl6pPr marL="2971709" lvl="5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6pPr>
            <a:lvl7pPr marL="3466993" lvl="6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7pPr>
            <a:lvl8pPr marL="3962278" lvl="7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8pPr>
            <a:lvl9pPr marL="4457563" lvl="8" indent="-385221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167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82329" y="2057400"/>
            <a:ext cx="319494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247642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/>
            </a:lvl1pPr>
            <a:lvl2pPr marL="990570" lvl="1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17"/>
            </a:lvl2pPr>
            <a:lvl3pPr marL="1485854" lvl="2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3pPr>
            <a:lvl4pPr marL="1981139" lvl="3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4pPr>
            <a:lvl5pPr marL="2476424" lvl="4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5pPr>
            <a:lvl6pPr marL="2971709" lvl="5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6pPr>
            <a:lvl7pPr marL="3466993" lvl="6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7pPr>
            <a:lvl8pPr marL="3962278" lvl="7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8pPr>
            <a:lvl9pPr marL="4457563" lvl="8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82329" y="457200"/>
            <a:ext cx="319494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4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4211341" y="987431"/>
            <a:ext cx="5014914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1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82329" y="2057400"/>
            <a:ext cx="319494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247642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33"/>
            </a:lvl1pPr>
            <a:lvl2pPr marL="990570" lvl="1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17"/>
            </a:lvl2pPr>
            <a:lvl3pPr marL="1485854" lvl="2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3pPr>
            <a:lvl4pPr marL="1981139" lvl="3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4pPr>
            <a:lvl5pPr marL="2476424" lvl="4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5pPr>
            <a:lvl6pPr marL="2971709" lvl="5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6pPr>
            <a:lvl7pPr marL="3466993" lvl="6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7pPr>
            <a:lvl8pPr marL="3962278" lvl="7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8pPr>
            <a:lvl9pPr marL="4457563" lvl="8" indent="-247642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83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777331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95285" lvl="0" indent="-371464" algn="l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90570" lvl="1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485854" lvl="2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981139" lvl="3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476424" lvl="4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971709" lvl="5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466993" lvl="6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962278" lvl="7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457563" lvl="8" indent="-371464" algn="l">
              <a:lnSpc>
                <a:spcPct val="90000"/>
              </a:lnSpc>
              <a:spcBef>
                <a:spcPts val="54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81039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996114" y="6356356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1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CA64F2-9D6D-4B9D-863F-21431465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1DF693-52D0-4B7D-8571-E67E9B71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4A329-F296-4ECA-9FA7-AFF51E70F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3F047-6029-42BD-9557-471AEF45ED5E}" type="datetimeFigureOut">
              <a:rPr lang="es-PE" smtClean="0"/>
              <a:t>20/08/2020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D42DC9-B39E-450A-9C78-5EBC5D2BC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4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3EA1EE-A2CB-4296-B173-1E62DC496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4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918F5-2CB0-4DDD-83E1-FB3AEF87C310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598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90570" rtl="0" eaLnBrk="1" latinLnBrk="0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lnSpc>
          <a:spcPct val="90000"/>
        </a:lnSpc>
        <a:spcBef>
          <a:spcPts val="542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e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microsoft.com/office/2007/relationships/hdphoto" Target="../media/hdphoto9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gif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microsoft.com/office/2007/relationships/hdphoto" Target="../media/hdphoto10.wdp"/><Relationship Id="rId10" Type="http://schemas.microsoft.com/office/2007/relationships/hdphoto" Target="../media/hdphoto14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8.pn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3;p2">
            <a:extLst>
              <a:ext uri="{FF2B5EF4-FFF2-40B4-BE49-F238E27FC236}">
                <a16:creationId xmlns:a16="http://schemas.microsoft.com/office/drawing/2014/main" id="{E4B8AED1-9751-4C33-AA8F-B9F12EB2F67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9" b="96457" l="5709" r="97229">
                        <a14:foregroundMark x1="19647" y1="79086" x2="24265" y2="81486"/>
                        <a14:foregroundMark x1="32410" y1="80800" x2="32410" y2="83771"/>
                        <a14:foregroundMark x1="76154" y1="75429" x2="78421" y2="74743"/>
                        <a14:foregroundMark x1="69521" y1="74743" x2="71033" y2="77486"/>
                        <a14:foregroundMark x1="74727" y1="81143" x2="73216" y2="83771"/>
                        <a14:foregroundMark x1="73971" y1="85486" x2="75903" y2="85486"/>
                        <a14:foregroundMark x1="69773" y1="87086" x2="78170" y2="86857"/>
                        <a14:foregroundMark x1="85055" y1="45600" x2="86734" y2="50971"/>
                        <a14:foregroundMark x1="83039" y1="53029" x2="87490" y2="56686"/>
                      </a14:backgroundRemoval>
                    </a14:imgEffect>
                  </a14:imgLayer>
                </a14:imgProps>
              </a:ext>
            </a:extLst>
          </a:blip>
          <a:srcRect l="-2230" t="1400" r="2230" b="-1399"/>
          <a:stretch/>
        </p:blipFill>
        <p:spPr>
          <a:xfrm>
            <a:off x="1159093" y="1046105"/>
            <a:ext cx="6975718" cy="512490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" name="Google Shape;92;p2">
            <a:extLst>
              <a:ext uri="{FF2B5EF4-FFF2-40B4-BE49-F238E27FC236}">
                <a16:creationId xmlns:a16="http://schemas.microsoft.com/office/drawing/2014/main" id="{90187883-5721-48AB-94AB-F3C808DB26F1}"/>
              </a:ext>
            </a:extLst>
          </p:cNvPr>
          <p:cNvSpPr txBox="1"/>
          <p:nvPr/>
        </p:nvSpPr>
        <p:spPr>
          <a:xfrm>
            <a:off x="1479786" y="251491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n-U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¿</a:t>
            </a:r>
            <a:r>
              <a:rPr lang="es-PE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Quiénes</a:t>
            </a:r>
            <a:r>
              <a:rPr lang="en-U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</a:t>
            </a:r>
            <a:r>
              <a:rPr lang="es-PE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somos</a:t>
            </a:r>
            <a:r>
              <a:rPr lang="en-U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?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091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2;p2">
            <a:extLst>
              <a:ext uri="{FF2B5EF4-FFF2-40B4-BE49-F238E27FC236}">
                <a16:creationId xmlns:a16="http://schemas.microsoft.com/office/drawing/2014/main" id="{90187883-5721-48AB-94AB-F3C808DB26F1}"/>
              </a:ext>
            </a:extLst>
          </p:cNvPr>
          <p:cNvSpPr txBox="1"/>
          <p:nvPr/>
        </p:nvSpPr>
        <p:spPr>
          <a:xfrm>
            <a:off x="1245041" y="1299637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9" name="Google Shape;92;p2">
            <a:extLst>
              <a:ext uri="{FF2B5EF4-FFF2-40B4-BE49-F238E27FC236}">
                <a16:creationId xmlns:a16="http://schemas.microsoft.com/office/drawing/2014/main" id="{60C9E74D-AEF7-4EDB-BCB4-21C404AA1692}"/>
              </a:ext>
            </a:extLst>
          </p:cNvPr>
          <p:cNvSpPr txBox="1"/>
          <p:nvPr/>
        </p:nvSpPr>
        <p:spPr>
          <a:xfrm>
            <a:off x="885205" y="288118"/>
            <a:ext cx="7588793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E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Nuestra Oficina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BF660175-00AE-4F95-AD71-527C3442C7E9}"/>
              </a:ext>
            </a:extLst>
          </p:cNvPr>
          <p:cNvGrpSpPr/>
          <p:nvPr/>
        </p:nvGrpSpPr>
        <p:grpSpPr>
          <a:xfrm>
            <a:off x="2507226" y="1107152"/>
            <a:ext cx="5081567" cy="1717902"/>
            <a:chOff x="2507226" y="1107152"/>
            <a:chExt cx="5081567" cy="1717902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73FEAFB-1BA3-4E35-935E-EBDEF16F5923}"/>
                </a:ext>
              </a:extLst>
            </p:cNvPr>
            <p:cNvGrpSpPr/>
            <p:nvPr/>
          </p:nvGrpSpPr>
          <p:grpSpPr>
            <a:xfrm>
              <a:off x="2507226" y="1107152"/>
              <a:ext cx="5081567" cy="1415845"/>
              <a:chOff x="2031769" y="1048159"/>
              <a:chExt cx="5081567" cy="1415845"/>
            </a:xfrm>
          </p:grpSpPr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073871C7-2282-4735-8CFC-FE7C8A70CAB9}"/>
                  </a:ext>
                </a:extLst>
              </p:cNvPr>
              <p:cNvSpPr/>
              <p:nvPr/>
            </p:nvSpPr>
            <p:spPr>
              <a:xfrm>
                <a:off x="2031769" y="1048159"/>
                <a:ext cx="5081567" cy="1415845"/>
              </a:xfrm>
              <a:prstGeom prst="rect">
                <a:avLst/>
              </a:prstGeom>
              <a:blipFill dpi="0" rotWithShape="1">
                <a:blip r:embed="rId3">
                  <a:alphaModFix amt="34000"/>
                </a:blip>
                <a:srcRect/>
                <a:stretch>
                  <a:fillRect t="-30077" b="-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6F6B707-CA01-4B43-A222-6662A2EB9BAF}"/>
                  </a:ext>
                </a:extLst>
              </p:cNvPr>
              <p:cNvSpPr txBox="1"/>
              <p:nvPr/>
            </p:nvSpPr>
            <p:spPr>
              <a:xfrm>
                <a:off x="3138645" y="1367536"/>
                <a:ext cx="34068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4800" b="1" dirty="0">
                    <a:solidFill>
                      <a:schemeClr val="accent5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AGENTES</a:t>
                </a:r>
                <a:endParaRPr lang="es-PE" sz="4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B9A9664E-4F7C-4E5C-B424-960A9B18E28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4953000" y="2522997"/>
              <a:ext cx="0" cy="302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AB9963F-B344-4504-B784-9442866E4BC3}"/>
              </a:ext>
            </a:extLst>
          </p:cNvPr>
          <p:cNvCxnSpPr>
            <a:cxnSpLocks/>
          </p:cNvCxnSpPr>
          <p:nvPr/>
        </p:nvCxnSpPr>
        <p:spPr>
          <a:xfrm>
            <a:off x="2762009" y="3388801"/>
            <a:ext cx="659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C049A02-F681-435A-B64E-7C266FC7E7B5}"/>
              </a:ext>
            </a:extLst>
          </p:cNvPr>
          <p:cNvGrpSpPr/>
          <p:nvPr/>
        </p:nvGrpSpPr>
        <p:grpSpPr>
          <a:xfrm>
            <a:off x="3421626" y="2825054"/>
            <a:ext cx="3062748" cy="1112744"/>
            <a:chOff x="2031769" y="1048159"/>
            <a:chExt cx="5081567" cy="1415845"/>
          </a:xfrm>
          <a:blipFill dpi="0" rotWithShape="1">
            <a:blip r:embed="rId4">
              <a:alphaModFix amt="28000"/>
            </a:blip>
            <a:srcRect/>
            <a:stretch>
              <a:fillRect t="-30077" b="-1"/>
            </a:stretch>
          </a:blipFill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BCDBE843-B103-4229-A1C2-3250A96C279A}"/>
                </a:ext>
              </a:extLst>
            </p:cNvPr>
            <p:cNvSpPr/>
            <p:nvPr/>
          </p:nvSpPr>
          <p:spPr>
            <a:xfrm>
              <a:off x="2031769" y="1048159"/>
              <a:ext cx="5081567" cy="14158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20DAF55-5A75-4A65-8B27-F874AA72640D}"/>
                </a:ext>
              </a:extLst>
            </p:cNvPr>
            <p:cNvSpPr txBox="1"/>
            <p:nvPr/>
          </p:nvSpPr>
          <p:spPr>
            <a:xfrm>
              <a:off x="2351116" y="1448493"/>
              <a:ext cx="4528127" cy="5874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rPr>
                <a:t>Talento Humano</a:t>
              </a:r>
              <a:endParaRPr lang="es-PE" sz="24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A1E7923-0C6F-4358-B579-656DEAFCCE68}"/>
              </a:ext>
            </a:extLst>
          </p:cNvPr>
          <p:cNvCxnSpPr>
            <a:cxnSpLocks/>
          </p:cNvCxnSpPr>
          <p:nvPr/>
        </p:nvCxnSpPr>
        <p:spPr>
          <a:xfrm>
            <a:off x="6484374" y="3407389"/>
            <a:ext cx="659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1608048-AE93-4FBD-92AB-D219E194EBDC}"/>
              </a:ext>
            </a:extLst>
          </p:cNvPr>
          <p:cNvGrpSpPr/>
          <p:nvPr/>
        </p:nvGrpSpPr>
        <p:grpSpPr>
          <a:xfrm>
            <a:off x="823879" y="2913395"/>
            <a:ext cx="1951704" cy="987988"/>
            <a:chOff x="2031769" y="1048159"/>
            <a:chExt cx="5081567" cy="1415845"/>
          </a:xfrm>
          <a:blipFill dpi="0" rotWithShape="1">
            <a:blip r:embed="rId5">
              <a:alphaModFix amt="28000"/>
            </a:blip>
            <a:srcRect/>
            <a:stretch>
              <a:fillRect t="-30077" b="-1"/>
            </a:stretch>
          </a:blipFill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106229F5-C66A-4AA2-A00F-19FE2E37E72E}"/>
                </a:ext>
              </a:extLst>
            </p:cNvPr>
            <p:cNvSpPr/>
            <p:nvPr/>
          </p:nvSpPr>
          <p:spPr>
            <a:xfrm>
              <a:off x="2031769" y="1048159"/>
              <a:ext cx="5081567" cy="14158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77299E02-0968-41AD-95AD-E096C0B455AC}"/>
                </a:ext>
              </a:extLst>
            </p:cNvPr>
            <p:cNvSpPr txBox="1"/>
            <p:nvPr/>
          </p:nvSpPr>
          <p:spPr>
            <a:xfrm>
              <a:off x="2191441" y="1271785"/>
              <a:ext cx="4762221" cy="9262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rPr>
                <a:t>Soporte Administrativo</a:t>
              </a:r>
              <a:endParaRPr lang="es-PE" sz="18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4EA1957-BA3F-47FE-99D0-CB7AB9DC92FA}"/>
              </a:ext>
            </a:extLst>
          </p:cNvPr>
          <p:cNvGrpSpPr/>
          <p:nvPr/>
        </p:nvGrpSpPr>
        <p:grpSpPr>
          <a:xfrm>
            <a:off x="7179205" y="2913395"/>
            <a:ext cx="1951704" cy="987988"/>
            <a:chOff x="2031769" y="1048159"/>
            <a:chExt cx="5081567" cy="1415845"/>
          </a:xfrm>
          <a:blipFill dpi="0" rotWithShape="1">
            <a:blip r:embed="rId6">
              <a:alphaModFix amt="28000"/>
            </a:blip>
            <a:srcRect/>
            <a:stretch>
              <a:fillRect t="-30077" b="-1"/>
            </a:stretch>
          </a:blipFill>
        </p:grpSpPr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1BEBA635-41EB-48F0-9ADA-6FF167C0EAFF}"/>
                </a:ext>
              </a:extLst>
            </p:cNvPr>
            <p:cNvSpPr/>
            <p:nvPr/>
          </p:nvSpPr>
          <p:spPr>
            <a:xfrm>
              <a:off x="2031769" y="1048159"/>
              <a:ext cx="5081567" cy="14158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B4ECC1BF-CDB3-49C5-ABF8-5F059E1E920F}"/>
                </a:ext>
              </a:extLst>
            </p:cNvPr>
            <p:cNvSpPr txBox="1"/>
            <p:nvPr/>
          </p:nvSpPr>
          <p:spPr>
            <a:xfrm>
              <a:off x="2191441" y="1271785"/>
              <a:ext cx="4762221" cy="9262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rPr>
                <a:t>Soporte Comercial</a:t>
              </a:r>
              <a:endParaRPr lang="es-PE" sz="18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C3227BC-D49C-497E-BF07-558D8B45A950}"/>
              </a:ext>
            </a:extLst>
          </p:cNvPr>
          <p:cNvCxnSpPr>
            <a:cxnSpLocks/>
          </p:cNvCxnSpPr>
          <p:nvPr/>
        </p:nvCxnSpPr>
        <p:spPr>
          <a:xfrm>
            <a:off x="7397063" y="3937798"/>
            <a:ext cx="0" cy="29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D78E6FB1-8A71-40A7-923D-5F1C842E95EE}"/>
              </a:ext>
            </a:extLst>
          </p:cNvPr>
          <p:cNvCxnSpPr>
            <a:cxnSpLocks/>
          </p:cNvCxnSpPr>
          <p:nvPr/>
        </p:nvCxnSpPr>
        <p:spPr>
          <a:xfrm>
            <a:off x="8841316" y="3937798"/>
            <a:ext cx="0" cy="29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o 45">
            <a:extLst>
              <a:ext uri="{FF2B5EF4-FFF2-40B4-BE49-F238E27FC236}">
                <a16:creationId xmlns:a16="http://schemas.microsoft.com/office/drawing/2014/main" id="{20C76945-CCC8-4A81-8DE4-315AB8540951}"/>
              </a:ext>
            </a:extLst>
          </p:cNvPr>
          <p:cNvGrpSpPr/>
          <p:nvPr/>
        </p:nvGrpSpPr>
        <p:grpSpPr>
          <a:xfrm>
            <a:off x="6710517" y="4254649"/>
            <a:ext cx="1177302" cy="958400"/>
            <a:chOff x="2031769" y="1048159"/>
            <a:chExt cx="5081567" cy="1415845"/>
          </a:xfrm>
          <a:blipFill dpi="0" rotWithShape="1">
            <a:blip r:embed="rId7">
              <a:alphaModFix amt="28000"/>
            </a:blip>
            <a:srcRect/>
            <a:stretch>
              <a:fillRect t="-30077" b="-1"/>
            </a:stretch>
          </a:blipFill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1E685420-06D7-4510-9F03-B82883077510}"/>
                </a:ext>
              </a:extLst>
            </p:cNvPr>
            <p:cNvSpPr/>
            <p:nvPr/>
          </p:nvSpPr>
          <p:spPr>
            <a:xfrm>
              <a:off x="2031769" y="1048159"/>
              <a:ext cx="5081567" cy="14158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2D30DBF6-C688-49CE-9A97-4BB3C27E31BF}"/>
                </a:ext>
              </a:extLst>
            </p:cNvPr>
            <p:cNvSpPr txBox="1"/>
            <p:nvPr/>
          </p:nvSpPr>
          <p:spPr>
            <a:xfrm>
              <a:off x="2038321" y="1492728"/>
              <a:ext cx="4762223" cy="5456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rPr>
                <a:t>Diseño</a:t>
              </a:r>
              <a:endParaRPr lang="es-PE" sz="18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9C9B03C-664A-49AB-AC5A-683C57DA04DB}"/>
              </a:ext>
            </a:extLst>
          </p:cNvPr>
          <p:cNvGrpSpPr/>
          <p:nvPr/>
        </p:nvGrpSpPr>
        <p:grpSpPr>
          <a:xfrm>
            <a:off x="8252665" y="4254649"/>
            <a:ext cx="1177302" cy="958400"/>
            <a:chOff x="2031769" y="1048159"/>
            <a:chExt cx="5081567" cy="1415845"/>
          </a:xfrm>
          <a:blipFill dpi="0" rotWithShape="1">
            <a:blip r:embed="rId8">
              <a:alphaModFix amt="28000"/>
            </a:blip>
            <a:srcRect/>
            <a:stretch>
              <a:fillRect t="-30077" b="-1"/>
            </a:stretch>
          </a:blipFill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FA20D595-A5B6-465C-BAE9-BC91F46BF27B}"/>
                </a:ext>
              </a:extLst>
            </p:cNvPr>
            <p:cNvSpPr/>
            <p:nvPr/>
          </p:nvSpPr>
          <p:spPr>
            <a:xfrm>
              <a:off x="2031769" y="1048159"/>
              <a:ext cx="5081567" cy="141584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9FC73628-847C-446F-9D45-888FD61C8F94}"/>
                </a:ext>
              </a:extLst>
            </p:cNvPr>
            <p:cNvSpPr txBox="1"/>
            <p:nvPr/>
          </p:nvSpPr>
          <p:spPr>
            <a:xfrm>
              <a:off x="2038321" y="1492728"/>
              <a:ext cx="4762223" cy="5456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rPr>
                <a:t>Legal</a:t>
              </a:r>
              <a:endParaRPr lang="es-PE" sz="1800" b="1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1EA1F587-1024-43D8-8ECB-9F6F7D23F65D}"/>
              </a:ext>
            </a:extLst>
          </p:cNvPr>
          <p:cNvGrpSpPr/>
          <p:nvPr/>
        </p:nvGrpSpPr>
        <p:grpSpPr>
          <a:xfrm>
            <a:off x="1306573" y="3957440"/>
            <a:ext cx="1181720" cy="1263106"/>
            <a:chOff x="1306573" y="3957440"/>
            <a:chExt cx="1181720" cy="1263106"/>
          </a:xfrm>
        </p:grpSpPr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B9392A14-D8CF-4839-A783-67A684665CC3}"/>
                </a:ext>
              </a:extLst>
            </p:cNvPr>
            <p:cNvCxnSpPr>
              <a:cxnSpLocks/>
            </p:cNvCxnSpPr>
            <p:nvPr/>
          </p:nvCxnSpPr>
          <p:spPr>
            <a:xfrm>
              <a:off x="1799730" y="3957440"/>
              <a:ext cx="0" cy="2949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7F420B65-EFD5-40CB-B6EE-09064977777A}"/>
                </a:ext>
              </a:extLst>
            </p:cNvPr>
            <p:cNvGrpSpPr/>
            <p:nvPr/>
          </p:nvGrpSpPr>
          <p:grpSpPr>
            <a:xfrm>
              <a:off x="1306573" y="4262146"/>
              <a:ext cx="1181720" cy="958400"/>
              <a:chOff x="1306573" y="4262146"/>
              <a:chExt cx="1181720" cy="958400"/>
            </a:xfrm>
          </p:grpSpPr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0B0EE3A6-EE55-48D8-9E3A-B8049317A46F}"/>
                  </a:ext>
                </a:extLst>
              </p:cNvPr>
              <p:cNvSpPr/>
              <p:nvPr/>
            </p:nvSpPr>
            <p:spPr>
              <a:xfrm>
                <a:off x="1310991" y="4262146"/>
                <a:ext cx="1177302" cy="958400"/>
              </a:xfrm>
              <a:prstGeom prst="rect">
                <a:avLst/>
              </a:prstGeom>
              <a:blipFill>
                <a:blip r:embed="rId9">
                  <a:alphaModFix amt="28000"/>
                </a:blip>
                <a:stretch>
                  <a:fillRect t="-30077" b="-1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96459C4-74D1-4128-BEC7-C178F9A6ADA0}"/>
                  </a:ext>
                </a:extLst>
              </p:cNvPr>
              <p:cNvSpPr txBox="1"/>
              <p:nvPr/>
            </p:nvSpPr>
            <p:spPr>
              <a:xfrm>
                <a:off x="1306573" y="4555582"/>
                <a:ext cx="1177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800" b="1" dirty="0">
                    <a:solidFill>
                      <a:srgbClr val="002060"/>
                    </a:solidFill>
                    <a:latin typeface="Century Gothic" panose="020B0502020202020204" pitchFamily="34" charset="0"/>
                  </a:rPr>
                  <a:t>SSGG</a:t>
                </a:r>
                <a:endParaRPr lang="es-PE" sz="1800" b="1" dirty="0">
                  <a:solidFill>
                    <a:srgbClr val="002060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DD9C3A3D-BED3-4136-A652-F4F267CD9C9F}"/>
              </a:ext>
            </a:extLst>
          </p:cNvPr>
          <p:cNvGrpSpPr/>
          <p:nvPr/>
        </p:nvGrpSpPr>
        <p:grpSpPr>
          <a:xfrm>
            <a:off x="2507226" y="3901383"/>
            <a:ext cx="4203291" cy="2160804"/>
            <a:chOff x="2507226" y="3901383"/>
            <a:chExt cx="4203291" cy="2160804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2062AAC-2F09-4088-AFBD-6490B57D8B12}"/>
                </a:ext>
              </a:extLst>
            </p:cNvPr>
            <p:cNvGrpSpPr/>
            <p:nvPr/>
          </p:nvGrpSpPr>
          <p:grpSpPr>
            <a:xfrm>
              <a:off x="3730996" y="4252429"/>
              <a:ext cx="2270504" cy="1809758"/>
              <a:chOff x="2031769" y="1048159"/>
              <a:chExt cx="5081567" cy="1415845"/>
            </a:xfrm>
            <a:blipFill dpi="0" rotWithShape="1">
              <a:blip r:embed="rId10">
                <a:alphaModFix amt="28000"/>
              </a:blip>
              <a:srcRect/>
              <a:stretch>
                <a:fillRect t="-30077" b="-1"/>
              </a:stretch>
            </a:blipFill>
          </p:grpSpPr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19D43BC5-0798-4001-9A37-5585FF8F85D3}"/>
                  </a:ext>
                </a:extLst>
              </p:cNvPr>
              <p:cNvSpPr/>
              <p:nvPr/>
            </p:nvSpPr>
            <p:spPr>
              <a:xfrm>
                <a:off x="2031769" y="1048159"/>
                <a:ext cx="5081567" cy="141584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BA7421FF-0509-4B9F-8A2E-046DBA66B21A}"/>
                  </a:ext>
                </a:extLst>
              </p:cNvPr>
              <p:cNvSpPr txBox="1"/>
              <p:nvPr/>
            </p:nvSpPr>
            <p:spPr>
              <a:xfrm>
                <a:off x="2077764" y="1601525"/>
                <a:ext cx="4762222" cy="4379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800" b="1" dirty="0" err="1">
                    <a:solidFill>
                      <a:schemeClr val="accent5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Broker</a:t>
                </a:r>
                <a:endParaRPr lang="es-PE" sz="2800" b="1" dirty="0">
                  <a:solidFill>
                    <a:schemeClr val="accent5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314FA0E-D9DC-43AF-B1E8-4A40ACBA4465}"/>
                </a:ext>
              </a:extLst>
            </p:cNvPr>
            <p:cNvCxnSpPr>
              <a:cxnSpLocks/>
            </p:cNvCxnSpPr>
            <p:nvPr/>
          </p:nvCxnSpPr>
          <p:spPr>
            <a:xfrm>
              <a:off x="2507226" y="4924914"/>
              <a:ext cx="11068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A99E5016-0650-4BC6-86D1-CFD54C7AB0E0}"/>
                </a:ext>
              </a:extLst>
            </p:cNvPr>
            <p:cNvCxnSpPr>
              <a:cxnSpLocks/>
            </p:cNvCxnSpPr>
            <p:nvPr/>
          </p:nvCxnSpPr>
          <p:spPr>
            <a:xfrm>
              <a:off x="6020433" y="4924914"/>
              <a:ext cx="69008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0508C220-D238-40F1-A2C8-9E77C69A235C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901383"/>
              <a:ext cx="0" cy="302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30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2;p2">
            <a:extLst>
              <a:ext uri="{FF2B5EF4-FFF2-40B4-BE49-F238E27FC236}">
                <a16:creationId xmlns:a16="http://schemas.microsoft.com/office/drawing/2014/main" id="{90187883-5721-48AB-94AB-F3C808DB26F1}"/>
              </a:ext>
            </a:extLst>
          </p:cNvPr>
          <p:cNvSpPr txBox="1"/>
          <p:nvPr/>
        </p:nvSpPr>
        <p:spPr>
          <a:xfrm>
            <a:off x="1396209" y="139821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E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Agente independiente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5CB5AB0-7106-4B06-91F9-21075EEB6778}"/>
              </a:ext>
            </a:extLst>
          </p:cNvPr>
          <p:cNvGrpSpPr/>
          <p:nvPr/>
        </p:nvGrpSpPr>
        <p:grpSpPr>
          <a:xfrm>
            <a:off x="126394" y="918538"/>
            <a:ext cx="1800942" cy="1513486"/>
            <a:chOff x="-159408" y="1170095"/>
            <a:chExt cx="1662408" cy="1397064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88E881B-269D-4D5C-971A-03775891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625" r="100000">
                          <a14:foregroundMark x1="14688" y1="35068" x2="44063" y2="6849"/>
                          <a14:foregroundMark x1="49063" y1="7671" x2="88750" y2="37808"/>
                          <a14:foregroundMark x1="42188" y1="25479" x2="46563" y2="29315"/>
                          <a14:foregroundMark x1="52500" y1="25205" x2="52812" y2="25479"/>
                          <a14:foregroundMark x1="52812" y1="33699" x2="55313" y2="34521"/>
                          <a14:foregroundMark x1="44063" y1="35342" x2="44063" y2="35342"/>
                          <a14:foregroundMark x1="13125" y1="36712" x2="4375" y2="42466"/>
                          <a14:foregroundMark x1="8750" y1="47123" x2="18438" y2="50137"/>
                          <a14:foregroundMark x1="19063" y1="50685" x2="18125" y2="78082"/>
                          <a14:foregroundMark x1="82813" y1="41644" x2="81563" y2="769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182" y="1170095"/>
              <a:ext cx="984625" cy="898060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9E7D06D2-7642-4DF7-ABBF-1AB33C5EF074}"/>
                </a:ext>
              </a:extLst>
            </p:cNvPr>
            <p:cNvSpPr txBox="1"/>
            <p:nvPr/>
          </p:nvSpPr>
          <p:spPr>
            <a:xfrm>
              <a:off x="-159408" y="2112596"/>
              <a:ext cx="1662408" cy="454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6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$ 200,000</a:t>
              </a:r>
              <a:endParaRPr lang="es-PE" sz="26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BA22FB7A-F51C-49D5-9EFB-11B044114FEA}"/>
              </a:ext>
            </a:extLst>
          </p:cNvPr>
          <p:cNvGrpSpPr/>
          <p:nvPr/>
        </p:nvGrpSpPr>
        <p:grpSpPr>
          <a:xfrm>
            <a:off x="141900" y="2610409"/>
            <a:ext cx="1858485" cy="1436093"/>
            <a:chOff x="-163954" y="2731818"/>
            <a:chExt cx="1715525" cy="1325624"/>
          </a:xfrm>
        </p:grpSpPr>
        <p:sp>
          <p:nvSpPr>
            <p:cNvPr id="6" name="Signo de multiplicación 5">
              <a:extLst>
                <a:ext uri="{FF2B5EF4-FFF2-40B4-BE49-F238E27FC236}">
                  <a16:creationId xmlns:a16="http://schemas.microsoft.com/office/drawing/2014/main" id="{93060A7B-4F0F-48E1-9BE9-035B1FAFB943}"/>
                </a:ext>
              </a:extLst>
            </p:cNvPr>
            <p:cNvSpPr/>
            <p:nvPr/>
          </p:nvSpPr>
          <p:spPr>
            <a:xfrm>
              <a:off x="403156" y="2731818"/>
              <a:ext cx="537280" cy="44874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4DBEFE0-7813-4A64-B0B9-FF0607E90D94}"/>
                </a:ext>
              </a:extLst>
            </p:cNvPr>
            <p:cNvSpPr txBox="1"/>
            <p:nvPr/>
          </p:nvSpPr>
          <p:spPr>
            <a:xfrm>
              <a:off x="-163954" y="3233548"/>
              <a:ext cx="1715525" cy="8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6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3 % Comisión</a:t>
              </a:r>
              <a:r>
                <a:rPr lang="es-ES" sz="2600" dirty="0"/>
                <a:t>.</a:t>
              </a:r>
              <a:endParaRPr lang="es-PE" sz="2600" dirty="0"/>
            </a:p>
          </p:txBody>
        </p:sp>
      </p:grpSp>
      <p:sp>
        <p:nvSpPr>
          <p:cNvPr id="13" name="Es igual a 12">
            <a:extLst>
              <a:ext uri="{FF2B5EF4-FFF2-40B4-BE49-F238E27FC236}">
                <a16:creationId xmlns:a16="http://schemas.microsoft.com/office/drawing/2014/main" id="{C79BAF56-E307-40CD-A580-FB231920D9BA}"/>
              </a:ext>
            </a:extLst>
          </p:cNvPr>
          <p:cNvSpPr/>
          <p:nvPr/>
        </p:nvSpPr>
        <p:spPr>
          <a:xfrm>
            <a:off x="1547262" y="2449500"/>
            <a:ext cx="754430" cy="5134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17" dirty="0">
              <a:solidFill>
                <a:schemeClr val="tx1"/>
              </a:solidFill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C28B8F0-ACB1-4288-9B9A-0C742A29C79B}"/>
              </a:ext>
            </a:extLst>
          </p:cNvPr>
          <p:cNvGrpSpPr/>
          <p:nvPr/>
        </p:nvGrpSpPr>
        <p:grpSpPr>
          <a:xfrm>
            <a:off x="2344891" y="1337792"/>
            <a:ext cx="2572364" cy="2385423"/>
            <a:chOff x="2164515" y="1498650"/>
            <a:chExt cx="2374490" cy="2201929"/>
          </a:xfrm>
        </p:grpSpPr>
        <p:sp>
          <p:nvSpPr>
            <p:cNvPr id="17" name="Estrella: 10 puntas 16">
              <a:extLst>
                <a:ext uri="{FF2B5EF4-FFF2-40B4-BE49-F238E27FC236}">
                  <a16:creationId xmlns:a16="http://schemas.microsoft.com/office/drawing/2014/main" id="{08CEFB0D-B0F0-496C-B55E-9EC160D8EA24}"/>
                </a:ext>
              </a:extLst>
            </p:cNvPr>
            <p:cNvSpPr/>
            <p:nvPr/>
          </p:nvSpPr>
          <p:spPr>
            <a:xfrm>
              <a:off x="2164515" y="1498650"/>
              <a:ext cx="2374490" cy="2201929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858A9E3-62DA-43E1-9803-9BFFB2630E59}"/>
                </a:ext>
              </a:extLst>
            </p:cNvPr>
            <p:cNvSpPr txBox="1"/>
            <p:nvPr/>
          </p:nvSpPr>
          <p:spPr>
            <a:xfrm>
              <a:off x="2229005" y="2151909"/>
              <a:ext cx="2226559" cy="76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767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$ 6,000</a:t>
              </a:r>
              <a:endParaRPr lang="es-PE" sz="4767" dirty="0"/>
            </a:p>
          </p:txBody>
        </p:sp>
      </p:grpSp>
      <p:sp>
        <p:nvSpPr>
          <p:cNvPr id="19" name="Signo menos 18">
            <a:extLst>
              <a:ext uri="{FF2B5EF4-FFF2-40B4-BE49-F238E27FC236}">
                <a16:creationId xmlns:a16="http://schemas.microsoft.com/office/drawing/2014/main" id="{078F07AB-140A-44AB-8517-C2E3B09ED445}"/>
              </a:ext>
            </a:extLst>
          </p:cNvPr>
          <p:cNvSpPr/>
          <p:nvPr/>
        </p:nvSpPr>
        <p:spPr>
          <a:xfrm>
            <a:off x="4894755" y="2462265"/>
            <a:ext cx="978557" cy="372643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17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28E91EC-2DDB-45B1-831F-73F7DF6D1EE0}"/>
              </a:ext>
            </a:extLst>
          </p:cNvPr>
          <p:cNvSpPr txBox="1"/>
          <p:nvPr/>
        </p:nvSpPr>
        <p:spPr>
          <a:xfrm>
            <a:off x="6112259" y="1181320"/>
            <a:ext cx="257236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$ 150 Asistente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CAC806-E657-445F-AB20-B6D83435EE34}"/>
              </a:ext>
            </a:extLst>
          </p:cNvPr>
          <p:cNvSpPr txBox="1"/>
          <p:nvPr/>
        </p:nvSpPr>
        <p:spPr>
          <a:xfrm>
            <a:off x="6058296" y="1611959"/>
            <a:ext cx="245253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$ 300 Oficina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860500-C061-4B14-A65A-00181DCDDE8C}"/>
              </a:ext>
            </a:extLst>
          </p:cNvPr>
          <p:cNvSpPr txBox="1"/>
          <p:nvPr/>
        </p:nvSpPr>
        <p:spPr>
          <a:xfrm>
            <a:off x="6075842" y="2103798"/>
            <a:ext cx="206907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$ 916 IGV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9BACE7B-6DF4-4D26-8005-1173E21B5C2B}"/>
              </a:ext>
            </a:extLst>
          </p:cNvPr>
          <p:cNvSpPr txBox="1"/>
          <p:nvPr/>
        </p:nvSpPr>
        <p:spPr>
          <a:xfrm>
            <a:off x="6354509" y="2581056"/>
            <a:ext cx="328335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$ 150 Asesor Legal, ETT y Minuta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4FA1942-297C-4B6C-A8D1-8D6E214A9439}"/>
              </a:ext>
            </a:extLst>
          </p:cNvPr>
          <p:cNvSpPr txBox="1"/>
          <p:nvPr/>
        </p:nvSpPr>
        <p:spPr>
          <a:xfrm>
            <a:off x="6271068" y="3207811"/>
            <a:ext cx="328335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$ 50 Portales y Avisaje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6F951CA-4489-48DE-A4C9-73DE52E19EA1}"/>
              </a:ext>
            </a:extLst>
          </p:cNvPr>
          <p:cNvSpPr txBox="1"/>
          <p:nvPr/>
        </p:nvSpPr>
        <p:spPr>
          <a:xfrm>
            <a:off x="6301726" y="3740808"/>
            <a:ext cx="211439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$ 20 Letreros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50D9989-F30E-4FF5-A56B-AFEE38ABC168}"/>
              </a:ext>
            </a:extLst>
          </p:cNvPr>
          <p:cNvSpPr txBox="1"/>
          <p:nvPr/>
        </p:nvSpPr>
        <p:spPr>
          <a:xfrm>
            <a:off x="6192914" y="4186186"/>
            <a:ext cx="328335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$ 83 Capacitaciones ($1,000 al años /12 meses) </a:t>
            </a:r>
            <a:endParaRPr lang="es-PE" sz="195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6F85DCA-961D-49EA-A1E9-A8D144B2EF09}"/>
              </a:ext>
            </a:extLst>
          </p:cNvPr>
          <p:cNvGrpSpPr/>
          <p:nvPr/>
        </p:nvGrpSpPr>
        <p:grpSpPr>
          <a:xfrm>
            <a:off x="943393" y="4577393"/>
            <a:ext cx="4089614" cy="1478619"/>
            <a:chOff x="964587" y="4160316"/>
            <a:chExt cx="3775028" cy="1364879"/>
          </a:xfrm>
        </p:grpSpPr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99ACBA9E-D82D-4B74-BB4D-E70347FF64A5}"/>
                </a:ext>
              </a:extLst>
            </p:cNvPr>
            <p:cNvSpPr/>
            <p:nvPr/>
          </p:nvSpPr>
          <p:spPr>
            <a:xfrm>
              <a:off x="964587" y="4160316"/>
              <a:ext cx="3775028" cy="1364879"/>
            </a:xfrm>
            <a:prstGeom prst="homePlat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9113D716-8BDD-4DCB-90F4-09A341F7C15C}"/>
                </a:ext>
              </a:extLst>
            </p:cNvPr>
            <p:cNvSpPr txBox="1"/>
            <p:nvPr/>
          </p:nvSpPr>
          <p:spPr>
            <a:xfrm>
              <a:off x="1031498" y="4434790"/>
              <a:ext cx="2891865" cy="76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767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$ 4,331</a:t>
              </a:r>
              <a:endParaRPr lang="es-PE" sz="4767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Abrir llave 35">
            <a:extLst>
              <a:ext uri="{FF2B5EF4-FFF2-40B4-BE49-F238E27FC236}">
                <a16:creationId xmlns:a16="http://schemas.microsoft.com/office/drawing/2014/main" id="{1070748A-8905-43CA-88CC-98452E4B4ECD}"/>
              </a:ext>
            </a:extLst>
          </p:cNvPr>
          <p:cNvSpPr/>
          <p:nvPr/>
        </p:nvSpPr>
        <p:spPr>
          <a:xfrm>
            <a:off x="5890171" y="839814"/>
            <a:ext cx="761794" cy="4274890"/>
          </a:xfrm>
          <a:prstGeom prst="leftBrace">
            <a:avLst>
              <a:gd name="adj1" fmla="val 8333"/>
              <a:gd name="adj2" fmla="val 40559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sz="1517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0E74783-CC8B-49A7-A5F1-1DAAB042C315}"/>
              </a:ext>
            </a:extLst>
          </p:cNvPr>
          <p:cNvGrpSpPr/>
          <p:nvPr/>
        </p:nvGrpSpPr>
        <p:grpSpPr>
          <a:xfrm>
            <a:off x="7593437" y="5025415"/>
            <a:ext cx="2115302" cy="1478619"/>
            <a:chOff x="7593437" y="5025415"/>
            <a:chExt cx="2115302" cy="1478619"/>
          </a:xfrm>
        </p:grpSpPr>
        <p:sp>
          <p:nvSpPr>
            <p:cNvPr id="43" name="Estrella: 10 puntas 42">
              <a:extLst>
                <a:ext uri="{FF2B5EF4-FFF2-40B4-BE49-F238E27FC236}">
                  <a16:creationId xmlns:a16="http://schemas.microsoft.com/office/drawing/2014/main" id="{F6583EAD-555A-48BB-9767-E83BBBF879FE}"/>
                </a:ext>
              </a:extLst>
            </p:cNvPr>
            <p:cNvSpPr/>
            <p:nvPr/>
          </p:nvSpPr>
          <p:spPr>
            <a:xfrm>
              <a:off x="7660507" y="5025415"/>
              <a:ext cx="2048232" cy="1478619"/>
            </a:xfrm>
            <a:prstGeom prst="star10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0ABE376-F2FB-4EC4-AC7C-AFF1B2449E11}"/>
                </a:ext>
              </a:extLst>
            </p:cNvPr>
            <p:cNvSpPr txBox="1"/>
            <p:nvPr/>
          </p:nvSpPr>
          <p:spPr>
            <a:xfrm>
              <a:off x="7593437" y="5485192"/>
              <a:ext cx="1960989" cy="55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33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$ 1,669</a:t>
              </a:r>
              <a:endParaRPr lang="es-PE" sz="303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06F072-5721-4849-8706-6CEB1BA59D73}"/>
              </a:ext>
            </a:extLst>
          </p:cNvPr>
          <p:cNvGrpSpPr/>
          <p:nvPr/>
        </p:nvGrpSpPr>
        <p:grpSpPr>
          <a:xfrm>
            <a:off x="994313" y="562916"/>
            <a:ext cx="7512962" cy="5731534"/>
            <a:chOff x="881960" y="527057"/>
            <a:chExt cx="7737668" cy="5803251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E07CCDC-087A-48E6-B4DE-FE1BA9EB3FCC}"/>
                </a:ext>
              </a:extLst>
            </p:cNvPr>
            <p:cNvGrpSpPr/>
            <p:nvPr/>
          </p:nvGrpSpPr>
          <p:grpSpPr>
            <a:xfrm>
              <a:off x="881960" y="527057"/>
              <a:ext cx="7737668" cy="5803251"/>
              <a:chOff x="814112" y="750279"/>
              <a:chExt cx="7142463" cy="535684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38AD681C-588A-439E-BC4C-349EBF93E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889" b="96889" l="2667" r="99167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112" y="750279"/>
                <a:ext cx="7142463" cy="5356847"/>
              </a:xfrm>
              <a:prstGeom prst="rect">
                <a:avLst/>
              </a:prstGeom>
            </p:spPr>
          </p:pic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34EC5DB-6F47-4109-99E1-53F11E051067}"/>
                  </a:ext>
                </a:extLst>
              </p:cNvPr>
              <p:cNvSpPr/>
              <p:nvPr/>
            </p:nvSpPr>
            <p:spPr>
              <a:xfrm>
                <a:off x="3923363" y="1148066"/>
                <a:ext cx="1017347" cy="269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517" dirty="0"/>
              </a:p>
            </p:txBody>
          </p:sp>
        </p:grp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4938720F-C5B4-48E2-8F3B-4238FE682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6377" y="1574915"/>
              <a:ext cx="1738542" cy="714985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3D8207F-A94C-4B8D-BABD-7CBFC4C3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0788" y="1669603"/>
              <a:ext cx="1738542" cy="71498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27EF1ED-C65F-4190-B53C-C279BF99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1595" y="3071185"/>
              <a:ext cx="1738542" cy="71498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D6CE7D65-1CA9-4889-96B5-87C4D583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372" y="3071185"/>
              <a:ext cx="1738542" cy="71498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701B396-14FB-4B1F-A032-EBA7359D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7573" y="4700743"/>
              <a:ext cx="1738542" cy="714985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D38AD58-5B2D-4219-A18D-9E3B6D33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372" y="4598972"/>
              <a:ext cx="1738542" cy="714985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32C017E-8646-4E1A-B286-D5176ACC0C27}"/>
              </a:ext>
            </a:extLst>
          </p:cNvPr>
          <p:cNvGrpSpPr/>
          <p:nvPr/>
        </p:nvGrpSpPr>
        <p:grpSpPr>
          <a:xfrm>
            <a:off x="1741688" y="676736"/>
            <a:ext cx="6805294" cy="5503882"/>
            <a:chOff x="1291131" y="744715"/>
            <a:chExt cx="6281810" cy="5080506"/>
          </a:xfrm>
        </p:grpSpPr>
        <p:sp>
          <p:nvSpPr>
            <p:cNvPr id="30" name="Estrella: 7 puntas 29">
              <a:extLst>
                <a:ext uri="{FF2B5EF4-FFF2-40B4-BE49-F238E27FC236}">
                  <a16:creationId xmlns:a16="http://schemas.microsoft.com/office/drawing/2014/main" id="{ADFD3C59-4E69-47A8-9A35-6D5234A465F1}"/>
                </a:ext>
              </a:extLst>
            </p:cNvPr>
            <p:cNvSpPr/>
            <p:nvPr/>
          </p:nvSpPr>
          <p:spPr>
            <a:xfrm>
              <a:off x="1291131" y="744715"/>
              <a:ext cx="6281810" cy="5080506"/>
            </a:xfrm>
            <a:prstGeom prst="star7">
              <a:avLst/>
            </a:prstGeom>
            <a:solidFill>
              <a:srgbClr val="00B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19CB570-6EAC-4E3E-A5C7-F506BB5CEFFE}"/>
                </a:ext>
              </a:extLst>
            </p:cNvPr>
            <p:cNvSpPr txBox="1"/>
            <p:nvPr/>
          </p:nvSpPr>
          <p:spPr>
            <a:xfrm>
              <a:off x="2243123" y="2296676"/>
              <a:ext cx="4377825" cy="316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Ganancia neta anual:</a:t>
              </a:r>
            </a:p>
            <a:p>
              <a:pPr algn="ctr"/>
              <a:r>
                <a:rPr lang="es-ES" sz="5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$ 25,986</a:t>
              </a:r>
            </a:p>
            <a:p>
              <a:endParaRPr lang="es-ES" sz="1517" dirty="0"/>
            </a:p>
            <a:p>
              <a:endParaRPr lang="es-ES" sz="1517" dirty="0"/>
            </a:p>
            <a:p>
              <a:endParaRPr lang="es-ES" sz="1517" dirty="0"/>
            </a:p>
            <a:p>
              <a:endParaRPr lang="es-PE" sz="1517" dirty="0"/>
            </a:p>
          </p:txBody>
        </p:sp>
      </p:grpSp>
      <p:pic>
        <p:nvPicPr>
          <p:cNvPr id="35" name="Picture 2" descr="Resultado de imagen para NO ESTAS VENDIENDO Y LO SABES">
            <a:extLst>
              <a:ext uri="{FF2B5EF4-FFF2-40B4-BE49-F238E27FC236}">
                <a16:creationId xmlns:a16="http://schemas.microsoft.com/office/drawing/2014/main" id="{34122717-66F9-43A4-AC5B-7E5E26FE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34" b="98741" l="0" r="99792">
                        <a14:foregroundMark x1="21875" y1="44962" x2="521" y2="82746"/>
                        <a14:foregroundMark x1="16146" y1="37657" x2="29063" y2="55542"/>
                        <a14:foregroundMark x1="52917" y1="23426" x2="54479" y2="25693"/>
                        <a14:foregroundMark x1="58646" y1="22040" x2="58333" y2="26071"/>
                        <a14:foregroundMark x1="66354" y1="21033" x2="66563" y2="27330"/>
                        <a14:foregroundMark x1="71250" y1="21033" x2="71771" y2="24685"/>
                        <a14:foregroundMark x1="77604" y1="22670" x2="77604" y2="26952"/>
                        <a14:foregroundMark x1="82500" y1="23048" x2="82500" y2="27330"/>
                        <a14:foregroundMark x1="87188" y1="21033" x2="87188" y2="21033"/>
                        <a14:foregroundMark x1="86563" y1="23426" x2="88750" y2="26700"/>
                        <a14:foregroundMark x1="82500" y1="18388" x2="82500" y2="18388"/>
                        <a14:foregroundMark x1="81979" y1="18388" x2="81979" y2="18388"/>
                        <a14:foregroundMark x1="80521" y1="21411" x2="80521" y2="21411"/>
                        <a14:foregroundMark x1="73125" y1="26071" x2="73125" y2="26071"/>
                        <a14:foregroundMark x1="60833" y1="22040" x2="60833" y2="22040"/>
                        <a14:foregroundMark x1="49583" y1="37657" x2="49583" y2="37657"/>
                        <a14:foregroundMark x1="51771" y1="36650" x2="51771" y2="36650"/>
                        <a14:foregroundMark x1="47917" y1="37280" x2="47917" y2="37280"/>
                        <a14:foregroundMark x1="48750" y1="40302" x2="48750" y2="40302"/>
                        <a14:foregroundMark x1="48229" y1="41310" x2="46875" y2="41562"/>
                        <a14:foregroundMark x1="45208" y1="36020" x2="47396" y2="40302"/>
                        <a14:foregroundMark x1="53125" y1="40932" x2="53125" y2="42947"/>
                        <a14:foregroundMark x1="52083" y1="39547" x2="55104" y2="39547"/>
                        <a14:foregroundMark x1="55937" y1="36902" x2="59167" y2="43577"/>
                        <a14:foregroundMark x1="62187" y1="36020" x2="63333" y2="43955"/>
                        <a14:foregroundMark x1="67917" y1="36272" x2="69375" y2="42947"/>
                        <a14:foregroundMark x1="65521" y1="37280" x2="66042" y2="41940"/>
                        <a14:foregroundMark x1="71563" y1="36272" x2="71563" y2="40932"/>
                        <a14:foregroundMark x1="75938" y1="35264" x2="78646" y2="38665"/>
                        <a14:foregroundMark x1="78958" y1="39295" x2="78958" y2="39295"/>
                        <a14:foregroundMark x1="81667" y1="36650" x2="82500" y2="41310"/>
                        <a14:foregroundMark x1="88750" y1="36272" x2="89375" y2="39295"/>
                        <a14:foregroundMark x1="89063" y1="42569" x2="89375" y2="38287"/>
                        <a14:foregroundMark x1="90938" y1="41562" x2="87396" y2="40302"/>
                        <a14:foregroundMark x1="68750" y1="49874" x2="72083" y2="56549"/>
                        <a14:foregroundMark x1="75313" y1="50252" x2="76458" y2="56171"/>
                        <a14:foregroundMark x1="81354" y1="50882" x2="83021" y2="56549"/>
                        <a14:foregroundMark x1="86042" y1="50504" x2="86042" y2="56171"/>
                        <a14:foregroundMark x1="91250" y1="49874" x2="90417" y2="51511"/>
                        <a14:foregroundMark x1="96146" y1="50504" x2="96979" y2="56171"/>
                        <a14:foregroundMark x1="92396" y1="55164" x2="94583" y2="58186"/>
                        <a14:foregroundMark x1="95625" y1="57179" x2="95625" y2="57179"/>
                        <a14:foregroundMark x1="96458" y1="58438" x2="96458" y2="58438"/>
                        <a14:foregroundMark x1="63333" y1="50504" x2="63333" y2="55542"/>
                        <a14:foregroundMark x1="56771" y1="51511" x2="57813" y2="55542"/>
                        <a14:foregroundMark x1="51250" y1="51511" x2="52917" y2="55793"/>
                        <a14:foregroundMark x1="46042" y1="52897" x2="47708" y2="57179"/>
                        <a14:foregroundMark x1="92604" y1="43199" x2="92604" y2="43199"/>
                        <a14:foregroundMark x1="94792" y1="43199" x2="94792" y2="43199"/>
                        <a14:foregroundMark x1="97292" y1="43955" x2="97292" y2="43955"/>
                        <a14:foregroundMark x1="4375" y1="84383" x2="43333" y2="87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13" y="1114357"/>
            <a:ext cx="5380841" cy="445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2;p2">
            <a:extLst>
              <a:ext uri="{FF2B5EF4-FFF2-40B4-BE49-F238E27FC236}">
                <a16:creationId xmlns:a16="http://schemas.microsoft.com/office/drawing/2014/main" id="{90187883-5721-48AB-94AB-F3C808DB26F1}"/>
              </a:ext>
            </a:extLst>
          </p:cNvPr>
          <p:cNvSpPr txBox="1"/>
          <p:nvPr/>
        </p:nvSpPr>
        <p:spPr>
          <a:xfrm>
            <a:off x="1396209" y="139821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E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Agente </a:t>
            </a:r>
            <a:r>
              <a:rPr lang="es-ES" sz="3467" b="1" dirty="0">
                <a:solidFill>
                  <a:srgbClr val="FF0000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RE</a:t>
            </a:r>
            <a:r>
              <a:rPr lang="es-ES" sz="3467" b="1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/</a:t>
            </a:r>
            <a:r>
              <a:rPr lang="es-ES" sz="3467" b="1" dirty="0">
                <a:solidFill>
                  <a:srgbClr val="FF0000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MAX</a:t>
            </a:r>
            <a:endParaRPr sz="3467" b="1" dirty="0">
              <a:solidFill>
                <a:srgbClr val="FF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05CB5AB0-7106-4B06-91F9-21075EEB6778}"/>
              </a:ext>
            </a:extLst>
          </p:cNvPr>
          <p:cNvGrpSpPr/>
          <p:nvPr/>
        </p:nvGrpSpPr>
        <p:grpSpPr>
          <a:xfrm>
            <a:off x="126394" y="918538"/>
            <a:ext cx="1800942" cy="1513486"/>
            <a:chOff x="-159408" y="1170095"/>
            <a:chExt cx="1662408" cy="1397064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588E881B-269D-4D5C-971A-03775891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625" r="100000">
                          <a14:foregroundMark x1="14688" y1="35068" x2="44063" y2="6849"/>
                          <a14:foregroundMark x1="49063" y1="7671" x2="88750" y2="37808"/>
                          <a14:foregroundMark x1="42188" y1="25479" x2="46563" y2="29315"/>
                          <a14:foregroundMark x1="52500" y1="25205" x2="52812" y2="25479"/>
                          <a14:foregroundMark x1="52812" y1="33699" x2="55313" y2="34521"/>
                          <a14:foregroundMark x1="44063" y1="35342" x2="44063" y2="35342"/>
                          <a14:foregroundMark x1="13125" y1="36712" x2="4375" y2="42466"/>
                          <a14:foregroundMark x1="8750" y1="47123" x2="18438" y2="50137"/>
                          <a14:foregroundMark x1="19063" y1="50685" x2="18125" y2="78082"/>
                          <a14:foregroundMark x1="82813" y1="41644" x2="81563" y2="769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182" y="1170095"/>
              <a:ext cx="984625" cy="898060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9E7D06D2-7642-4DF7-ABBF-1AB33C5EF074}"/>
                </a:ext>
              </a:extLst>
            </p:cNvPr>
            <p:cNvSpPr txBox="1"/>
            <p:nvPr/>
          </p:nvSpPr>
          <p:spPr>
            <a:xfrm>
              <a:off x="-159408" y="2112596"/>
              <a:ext cx="1662408" cy="454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6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$ 200,000</a:t>
              </a:r>
              <a:endParaRPr lang="es-PE" sz="26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BA22FB7A-F51C-49D5-9EFB-11B044114FEA}"/>
              </a:ext>
            </a:extLst>
          </p:cNvPr>
          <p:cNvGrpSpPr/>
          <p:nvPr/>
        </p:nvGrpSpPr>
        <p:grpSpPr>
          <a:xfrm>
            <a:off x="141900" y="2610409"/>
            <a:ext cx="1858485" cy="1436093"/>
            <a:chOff x="-163954" y="2731818"/>
            <a:chExt cx="1715525" cy="1325624"/>
          </a:xfrm>
        </p:grpSpPr>
        <p:sp>
          <p:nvSpPr>
            <p:cNvPr id="6" name="Signo de multiplicación 5">
              <a:extLst>
                <a:ext uri="{FF2B5EF4-FFF2-40B4-BE49-F238E27FC236}">
                  <a16:creationId xmlns:a16="http://schemas.microsoft.com/office/drawing/2014/main" id="{93060A7B-4F0F-48E1-9BE9-035B1FAFB943}"/>
                </a:ext>
              </a:extLst>
            </p:cNvPr>
            <p:cNvSpPr/>
            <p:nvPr/>
          </p:nvSpPr>
          <p:spPr>
            <a:xfrm>
              <a:off x="403156" y="2731818"/>
              <a:ext cx="537280" cy="44874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94DBEFE0-7813-4A64-B0B9-FF0607E90D94}"/>
                </a:ext>
              </a:extLst>
            </p:cNvPr>
            <p:cNvSpPr txBox="1"/>
            <p:nvPr/>
          </p:nvSpPr>
          <p:spPr>
            <a:xfrm>
              <a:off x="-163954" y="3233548"/>
              <a:ext cx="1715525" cy="82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600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5 % Comisión</a:t>
              </a:r>
              <a:r>
                <a:rPr lang="es-ES" sz="2600" dirty="0"/>
                <a:t>.</a:t>
              </a:r>
              <a:endParaRPr lang="es-PE" sz="2600" dirty="0"/>
            </a:p>
          </p:txBody>
        </p:sp>
      </p:grpSp>
      <p:sp>
        <p:nvSpPr>
          <p:cNvPr id="13" name="Es igual a 12">
            <a:extLst>
              <a:ext uri="{FF2B5EF4-FFF2-40B4-BE49-F238E27FC236}">
                <a16:creationId xmlns:a16="http://schemas.microsoft.com/office/drawing/2014/main" id="{C79BAF56-E307-40CD-A580-FB231920D9BA}"/>
              </a:ext>
            </a:extLst>
          </p:cNvPr>
          <p:cNvSpPr/>
          <p:nvPr/>
        </p:nvSpPr>
        <p:spPr>
          <a:xfrm>
            <a:off x="1547262" y="2449500"/>
            <a:ext cx="754430" cy="5134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17" dirty="0">
              <a:solidFill>
                <a:schemeClr val="tx1"/>
              </a:solidFill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C28B8F0-ACB1-4288-9B9A-0C742A29C79B}"/>
              </a:ext>
            </a:extLst>
          </p:cNvPr>
          <p:cNvGrpSpPr/>
          <p:nvPr/>
        </p:nvGrpSpPr>
        <p:grpSpPr>
          <a:xfrm>
            <a:off x="2463288" y="1388398"/>
            <a:ext cx="2822632" cy="2524394"/>
            <a:chOff x="2066560" y="1370370"/>
            <a:chExt cx="2605506" cy="2330210"/>
          </a:xfrm>
        </p:grpSpPr>
        <p:sp>
          <p:nvSpPr>
            <p:cNvPr id="17" name="Estrella: 10 puntas 16">
              <a:extLst>
                <a:ext uri="{FF2B5EF4-FFF2-40B4-BE49-F238E27FC236}">
                  <a16:creationId xmlns:a16="http://schemas.microsoft.com/office/drawing/2014/main" id="{08CEFB0D-B0F0-496C-B55E-9EC160D8EA24}"/>
                </a:ext>
              </a:extLst>
            </p:cNvPr>
            <p:cNvSpPr/>
            <p:nvPr/>
          </p:nvSpPr>
          <p:spPr>
            <a:xfrm>
              <a:off x="2066560" y="1370370"/>
              <a:ext cx="2605506" cy="2330210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858A9E3-62DA-43E1-9803-9BFFB2630E59}"/>
                </a:ext>
              </a:extLst>
            </p:cNvPr>
            <p:cNvSpPr txBox="1"/>
            <p:nvPr/>
          </p:nvSpPr>
          <p:spPr>
            <a:xfrm>
              <a:off x="2169794" y="2201258"/>
              <a:ext cx="2409092" cy="76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767" b="1" dirty="0">
                  <a:solidFill>
                    <a:schemeClr val="accent5">
                      <a:lumMod val="75000"/>
                    </a:schemeClr>
                  </a:solidFill>
                  <a:latin typeface="Century Gothic" panose="020B0502020202020204" pitchFamily="34" charset="0"/>
                </a:rPr>
                <a:t>$ 10,000</a:t>
              </a:r>
              <a:endParaRPr lang="es-PE" sz="4767" dirty="0"/>
            </a:p>
          </p:txBody>
        </p:sp>
      </p:grpSp>
      <p:sp>
        <p:nvSpPr>
          <p:cNvPr id="19" name="Signo menos 18">
            <a:extLst>
              <a:ext uri="{FF2B5EF4-FFF2-40B4-BE49-F238E27FC236}">
                <a16:creationId xmlns:a16="http://schemas.microsoft.com/office/drawing/2014/main" id="{078F07AB-140A-44AB-8517-C2E3B09ED445}"/>
              </a:ext>
            </a:extLst>
          </p:cNvPr>
          <p:cNvSpPr/>
          <p:nvPr/>
        </p:nvSpPr>
        <p:spPr>
          <a:xfrm>
            <a:off x="5365770" y="2529954"/>
            <a:ext cx="763332" cy="160910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17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28E91EC-2DDB-45B1-831F-73F7DF6D1EE0}"/>
              </a:ext>
            </a:extLst>
          </p:cNvPr>
          <p:cNvSpPr txBox="1"/>
          <p:nvPr/>
        </p:nvSpPr>
        <p:spPr>
          <a:xfrm>
            <a:off x="5961861" y="1669776"/>
            <a:ext cx="38689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9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$ 1,000 10% </a:t>
            </a:r>
            <a:r>
              <a:rPr lang="es-ES" sz="3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RE</a:t>
            </a:r>
            <a:r>
              <a:rPr lang="es-ES" sz="39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/</a:t>
            </a:r>
            <a:r>
              <a:rPr lang="es-ES" sz="39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MAX </a:t>
            </a:r>
            <a:r>
              <a:rPr lang="es-ES" sz="39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Perú</a:t>
            </a:r>
            <a:endParaRPr lang="es-PE" sz="39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46F85DCA-961D-49EA-A1E9-A8D144B2EF09}"/>
              </a:ext>
            </a:extLst>
          </p:cNvPr>
          <p:cNvGrpSpPr/>
          <p:nvPr/>
        </p:nvGrpSpPr>
        <p:grpSpPr>
          <a:xfrm>
            <a:off x="1229796" y="4527945"/>
            <a:ext cx="4089614" cy="1478619"/>
            <a:chOff x="964587" y="4160316"/>
            <a:chExt cx="3775028" cy="1364879"/>
          </a:xfrm>
        </p:grpSpPr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99ACBA9E-D82D-4B74-BB4D-E70347FF64A5}"/>
                </a:ext>
              </a:extLst>
            </p:cNvPr>
            <p:cNvSpPr/>
            <p:nvPr/>
          </p:nvSpPr>
          <p:spPr>
            <a:xfrm>
              <a:off x="964587" y="4160316"/>
              <a:ext cx="3775028" cy="1364879"/>
            </a:xfrm>
            <a:prstGeom prst="homePlat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 dirty="0">
                <a:solidFill>
                  <a:srgbClr val="00B050"/>
                </a:solidFill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9113D716-8BDD-4DCB-90F4-09A341F7C15C}"/>
                </a:ext>
              </a:extLst>
            </p:cNvPr>
            <p:cNvSpPr txBox="1"/>
            <p:nvPr/>
          </p:nvSpPr>
          <p:spPr>
            <a:xfrm>
              <a:off x="1010671" y="4457673"/>
              <a:ext cx="3270322" cy="76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767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$ 4,500 c/u</a:t>
              </a:r>
              <a:endParaRPr lang="es-PE" sz="4767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0ABE376-F2FB-4EC4-AC7C-AFF1B2449E11}"/>
              </a:ext>
            </a:extLst>
          </p:cNvPr>
          <p:cNvSpPr txBox="1"/>
          <p:nvPr/>
        </p:nvSpPr>
        <p:spPr>
          <a:xfrm>
            <a:off x="7253636" y="5650454"/>
            <a:ext cx="1960989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33" b="1" dirty="0">
                <a:solidFill>
                  <a:schemeClr val="bg1"/>
                </a:solidFill>
                <a:latin typeface="Century Gothic" panose="020B0502020202020204" pitchFamily="34" charset="0"/>
              </a:rPr>
              <a:t>- $ 1,669</a:t>
            </a:r>
            <a:endParaRPr lang="es-PE" sz="3033" dirty="0">
              <a:solidFill>
                <a:schemeClr val="bg1"/>
              </a:solidFill>
            </a:endParaRPr>
          </a:p>
        </p:txBody>
      </p:sp>
      <p:sp>
        <p:nvSpPr>
          <p:cNvPr id="39" name="Es igual a 38">
            <a:extLst>
              <a:ext uri="{FF2B5EF4-FFF2-40B4-BE49-F238E27FC236}">
                <a16:creationId xmlns:a16="http://schemas.microsoft.com/office/drawing/2014/main" id="{23A03CFB-E123-4B86-8029-70AB56620672}"/>
              </a:ext>
            </a:extLst>
          </p:cNvPr>
          <p:cNvSpPr/>
          <p:nvPr/>
        </p:nvSpPr>
        <p:spPr>
          <a:xfrm>
            <a:off x="7378515" y="3098380"/>
            <a:ext cx="754430" cy="5134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517" dirty="0">
              <a:solidFill>
                <a:schemeClr val="tx1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C8214AA-4D88-4CE6-BAB7-2430F00990C4}"/>
              </a:ext>
            </a:extLst>
          </p:cNvPr>
          <p:cNvSpPr txBox="1"/>
          <p:nvPr/>
        </p:nvSpPr>
        <p:spPr>
          <a:xfrm>
            <a:off x="5984647" y="3699925"/>
            <a:ext cx="4081463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333" b="1" dirty="0">
                <a:solidFill>
                  <a:srgbClr val="FA790E"/>
                </a:solidFill>
                <a:latin typeface="Century Gothic" panose="020B0502020202020204" pitchFamily="34" charset="0"/>
              </a:rPr>
              <a:t>$9,000 / 2= </a:t>
            </a:r>
            <a:r>
              <a:rPr lang="es-ES" sz="3467" b="1" dirty="0">
                <a:solidFill>
                  <a:srgbClr val="00B050"/>
                </a:solidFill>
                <a:latin typeface="Century Gothic" panose="020B0502020202020204" pitchFamily="34" charset="0"/>
              </a:rPr>
              <a:t>50%</a:t>
            </a:r>
            <a:r>
              <a:rPr lang="es-ES" sz="3467" b="1" dirty="0">
                <a:solidFill>
                  <a:srgbClr val="002060"/>
                </a:solidFill>
                <a:latin typeface="Century Gothic" panose="020B0502020202020204" pitchFamily="34" charset="0"/>
              </a:rPr>
              <a:t>RE</a:t>
            </a:r>
            <a:r>
              <a:rPr lang="es-ES" sz="3467" b="1" dirty="0">
                <a:solidFill>
                  <a:srgbClr val="FF0000"/>
                </a:solidFill>
                <a:latin typeface="Century Gothic" panose="020B0502020202020204" pitchFamily="34" charset="0"/>
              </a:rPr>
              <a:t>/</a:t>
            </a:r>
            <a:r>
              <a:rPr lang="es-ES" sz="3467" b="1" dirty="0">
                <a:solidFill>
                  <a:srgbClr val="002060"/>
                </a:solidFill>
                <a:latin typeface="Century Gothic" panose="020B0502020202020204" pitchFamily="34" charset="0"/>
              </a:rPr>
              <a:t>MAX Diamond </a:t>
            </a:r>
            <a:r>
              <a:rPr lang="es-ES" sz="1950" b="1" dirty="0">
                <a:solidFill>
                  <a:srgbClr val="002060"/>
                </a:solidFill>
                <a:latin typeface="Century Gothic" panose="020B0502020202020204" pitchFamily="34" charset="0"/>
              </a:rPr>
              <a:t>(Gastos administrativos y operativos).</a:t>
            </a:r>
          </a:p>
          <a:p>
            <a:pPr algn="ctr"/>
            <a:r>
              <a:rPr lang="es-ES" sz="3467" b="1" dirty="0">
                <a:solidFill>
                  <a:srgbClr val="00B050"/>
                </a:solidFill>
                <a:latin typeface="Century Gothic" panose="020B0502020202020204" pitchFamily="34" charset="0"/>
              </a:rPr>
              <a:t>50% </a:t>
            </a:r>
            <a:r>
              <a:rPr lang="es-ES" sz="3467" b="1" dirty="0">
                <a:solidFill>
                  <a:srgbClr val="002060"/>
                </a:solidFill>
                <a:latin typeface="Century Gothic" panose="020B0502020202020204" pitchFamily="34" charset="0"/>
              </a:rPr>
              <a:t>Agente.</a:t>
            </a:r>
            <a:endParaRPr lang="es-PE" sz="3467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1" name="Picture 6" descr="Resultado de imagen para MANOS TRABAJO EN EQUIPO">
            <a:extLst>
              <a:ext uri="{FF2B5EF4-FFF2-40B4-BE49-F238E27FC236}">
                <a16:creationId xmlns:a16="http://schemas.microsoft.com/office/drawing/2014/main" id="{2384D5E7-B299-4ED4-8D10-41F9493D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94" y="2007918"/>
            <a:ext cx="5671229" cy="367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3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6" grpId="0"/>
      <p:bldP spid="39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7130821A-6214-40C3-9581-9C59C282DE86}"/>
              </a:ext>
            </a:extLst>
          </p:cNvPr>
          <p:cNvGrpSpPr/>
          <p:nvPr/>
        </p:nvGrpSpPr>
        <p:grpSpPr>
          <a:xfrm>
            <a:off x="-615425" y="-286394"/>
            <a:ext cx="10732431" cy="7430144"/>
            <a:chOff x="-494343" y="-1188"/>
            <a:chExt cx="9906859" cy="6858594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159AC86-DE2A-4D56-B92C-BEAD51F4F65B}"/>
                </a:ext>
              </a:extLst>
            </p:cNvPr>
            <p:cNvGrpSpPr/>
            <p:nvPr/>
          </p:nvGrpSpPr>
          <p:grpSpPr>
            <a:xfrm>
              <a:off x="-494343" y="-1188"/>
              <a:ext cx="9906859" cy="6858594"/>
              <a:chOff x="73742" y="974529"/>
              <a:chExt cx="9906859" cy="6858594"/>
            </a:xfrm>
          </p:grpSpPr>
          <p:pic>
            <p:nvPicPr>
              <p:cNvPr id="91" name="Google Shape;91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3742" y="974529"/>
                <a:ext cx="9906859" cy="6858594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51549A45-B51C-453B-BF62-B614189B02CA}"/>
                  </a:ext>
                </a:extLst>
              </p:cNvPr>
              <p:cNvSpPr/>
              <p:nvPr/>
            </p:nvSpPr>
            <p:spPr>
              <a:xfrm>
                <a:off x="73742" y="975123"/>
                <a:ext cx="9906859" cy="1417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s-PE" sz="1517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AAA09A2-4D67-4CD1-B69C-4DC97A06A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492" y="260636"/>
              <a:ext cx="2064774" cy="716305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CC37DB-6611-4F70-8A3E-EF262A491C93}"/>
              </a:ext>
            </a:extLst>
          </p:cNvPr>
          <p:cNvSpPr txBox="1"/>
          <p:nvPr/>
        </p:nvSpPr>
        <p:spPr>
          <a:xfrm>
            <a:off x="5478873" y="6487357"/>
            <a:ext cx="257236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sz="1733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@</a:t>
            </a:r>
            <a:r>
              <a:rPr lang="es-ES" sz="1733" dirty="0" err="1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pasioninmobiliaria</a:t>
            </a:r>
            <a:endParaRPr lang="es-PE" sz="1733" dirty="0">
              <a:solidFill>
                <a:srgbClr val="4472C4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AF9FA82-D35D-4711-A591-A305C3C35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89" b="82373" l="24082" r="76163">
                        <a14:foregroundMark x1="36760" y1="42158" x2="40627" y2="43029"/>
                        <a14:foregroundMark x1="45962" y1="43700" x2="52080" y2="46783"/>
                        <a14:foregroundMark x1="38620" y1="60791" x2="41752" y2="59383"/>
                      </a14:backgroundRemoval>
                    </a14:imgEffect>
                  </a14:imgLayer>
                </a14:imgProps>
              </a:ext>
            </a:extLst>
          </a:blip>
          <a:srcRect l="24033" t="11110" r="24355" b="17645"/>
          <a:stretch/>
        </p:blipFill>
        <p:spPr>
          <a:xfrm>
            <a:off x="5134588" y="6481480"/>
            <a:ext cx="369654" cy="3726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640AEF-37D8-4D0F-AEA0-C15054C8CD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778" b="80000" l="18667" r="80889"/>
                    </a14:imgEffect>
                  </a14:imgLayer>
                </a14:imgProps>
              </a:ext>
            </a:extLst>
          </a:blip>
          <a:srcRect l="17656" t="20065" r="19032" b="20064"/>
          <a:stretch/>
        </p:blipFill>
        <p:spPr>
          <a:xfrm>
            <a:off x="1918345" y="6482655"/>
            <a:ext cx="431390" cy="4079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5C30559-EE39-4C20-B54F-9DD81FA107C2}"/>
              </a:ext>
            </a:extLst>
          </p:cNvPr>
          <p:cNvSpPr txBox="1"/>
          <p:nvPr/>
        </p:nvSpPr>
        <p:spPr>
          <a:xfrm>
            <a:off x="3300741" y="6493385"/>
            <a:ext cx="1899138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sz="1733" dirty="0">
                <a:solidFill>
                  <a:srgbClr val="4472C4">
                    <a:lumMod val="75000"/>
                  </a:srgbClr>
                </a:solidFill>
                <a:latin typeface="Century Gothic" panose="020B0502020202020204" pitchFamily="34" charset="0"/>
              </a:rPr>
              <a:t>@Hugo Eliecer</a:t>
            </a:r>
            <a:endParaRPr lang="es-PE" sz="1733" dirty="0">
              <a:solidFill>
                <a:srgbClr val="4472C4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4B628B-1BE4-491E-A586-9B81003DBA2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825" b="89691" l="11197" r="92278"/>
                    </a14:imgEffect>
                  </a14:imgLayer>
                </a14:imgProps>
              </a:ext>
            </a:extLst>
          </a:blip>
          <a:srcRect l="14130" t="10492" r="13532" b="12808"/>
          <a:stretch/>
        </p:blipFill>
        <p:spPr>
          <a:xfrm>
            <a:off x="2383786" y="6493384"/>
            <a:ext cx="486625" cy="38647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754915-77B4-43E5-BD50-F357B18E92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974" y="6473995"/>
            <a:ext cx="366767" cy="36676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57C2A3D-B324-48CF-942E-5D709E026F28}"/>
              </a:ext>
            </a:extLst>
          </p:cNvPr>
          <p:cNvGrpSpPr/>
          <p:nvPr/>
        </p:nvGrpSpPr>
        <p:grpSpPr>
          <a:xfrm>
            <a:off x="971790" y="586728"/>
            <a:ext cx="7737668" cy="5803251"/>
            <a:chOff x="721323" y="559440"/>
            <a:chExt cx="7737668" cy="5803251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E07CCDC-087A-48E6-B4DE-FE1BA9EB3FCC}"/>
                </a:ext>
              </a:extLst>
            </p:cNvPr>
            <p:cNvGrpSpPr/>
            <p:nvPr/>
          </p:nvGrpSpPr>
          <p:grpSpPr>
            <a:xfrm>
              <a:off x="721323" y="559440"/>
              <a:ext cx="7737668" cy="5803251"/>
              <a:chOff x="665832" y="780171"/>
              <a:chExt cx="7142463" cy="535684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38AD681C-588A-439E-BC4C-349EBF93E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889" b="96889" l="2667" r="99167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5832" y="780171"/>
                <a:ext cx="7142463" cy="5356847"/>
              </a:xfrm>
              <a:prstGeom prst="rect">
                <a:avLst/>
              </a:prstGeom>
            </p:spPr>
          </p:pic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34EC5DB-6F47-4109-99E1-53F11E051067}"/>
                  </a:ext>
                </a:extLst>
              </p:cNvPr>
              <p:cNvSpPr/>
              <p:nvPr/>
            </p:nvSpPr>
            <p:spPr>
              <a:xfrm>
                <a:off x="3923363" y="1148066"/>
                <a:ext cx="1017347" cy="2692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517"/>
              </a:p>
            </p:txBody>
          </p:sp>
        </p:grp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4938720F-C5B4-48E2-8F3B-4238FE682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6382" y="1574920"/>
              <a:ext cx="1738542" cy="714985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3D8207F-A94C-4B8D-BABD-7CBFC4C3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50793" y="1669608"/>
              <a:ext cx="1738542" cy="71498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27EF1ED-C65F-4190-B53C-C279BF99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1600" y="3071190"/>
              <a:ext cx="1738542" cy="714985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D6CE7D65-1CA9-4889-96B5-87C4D583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377" y="3071190"/>
              <a:ext cx="1738542" cy="71498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9701B396-14FB-4B1F-A032-EBA7359D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57578" y="4700748"/>
              <a:ext cx="1738542" cy="714985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D38AD58-5B2D-4219-A18D-9E3B6D33E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1377" y="4598977"/>
              <a:ext cx="1738542" cy="714985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1BEC792-0588-44E7-9513-F3A9F17A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8588" y="1704965"/>
              <a:ext cx="1738542" cy="714985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7F994BD-C61A-4D9D-855E-946082A11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2251" y="3071190"/>
              <a:ext cx="1738542" cy="714985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701A653-4F9E-47C3-B565-7336C9BE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8596" l="433" r="100000">
                          <a14:foregroundMark x1="10390" y1="55088" x2="11544" y2="62807"/>
                          <a14:foregroundMark x1="23665" y1="45965" x2="24964" y2="58947"/>
                          <a14:foregroundMark x1="35209" y1="40351" x2="35931" y2="50175"/>
                          <a14:foregroundMark x1="48052" y1="38947" x2="47763" y2="51930"/>
                          <a14:foregroundMark x1="61328" y1="29474" x2="62482" y2="44912"/>
                          <a14:foregroundMark x1="70130" y1="28070" x2="70563" y2="35439"/>
                          <a14:foregroundMark x1="83983" y1="21053" x2="84416" y2="280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2163" y="4557345"/>
              <a:ext cx="1738542" cy="714985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32C017E-8646-4E1A-B286-D5176ACC0C27}"/>
              </a:ext>
            </a:extLst>
          </p:cNvPr>
          <p:cNvGrpSpPr/>
          <p:nvPr/>
        </p:nvGrpSpPr>
        <p:grpSpPr>
          <a:xfrm>
            <a:off x="1453054" y="736413"/>
            <a:ext cx="6805294" cy="5503882"/>
            <a:chOff x="1291131" y="744715"/>
            <a:chExt cx="6281810" cy="5080506"/>
          </a:xfrm>
        </p:grpSpPr>
        <p:sp>
          <p:nvSpPr>
            <p:cNvPr id="30" name="Estrella: 7 puntas 29">
              <a:extLst>
                <a:ext uri="{FF2B5EF4-FFF2-40B4-BE49-F238E27FC236}">
                  <a16:creationId xmlns:a16="http://schemas.microsoft.com/office/drawing/2014/main" id="{ADFD3C59-4E69-47A8-9A35-6D5234A465F1}"/>
                </a:ext>
              </a:extLst>
            </p:cNvPr>
            <p:cNvSpPr/>
            <p:nvPr/>
          </p:nvSpPr>
          <p:spPr>
            <a:xfrm>
              <a:off x="1291131" y="744715"/>
              <a:ext cx="6281810" cy="5080506"/>
            </a:xfrm>
            <a:prstGeom prst="star7">
              <a:avLst/>
            </a:prstGeom>
            <a:solidFill>
              <a:srgbClr val="00B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517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419CB570-6EAC-4E3E-A5C7-F506BB5CEFFE}"/>
                </a:ext>
              </a:extLst>
            </p:cNvPr>
            <p:cNvSpPr txBox="1"/>
            <p:nvPr/>
          </p:nvSpPr>
          <p:spPr>
            <a:xfrm>
              <a:off x="2243123" y="2296676"/>
              <a:ext cx="4377825" cy="3163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Ganancia neta anual:</a:t>
              </a:r>
            </a:p>
            <a:p>
              <a:pPr algn="ctr"/>
              <a:r>
                <a:rPr lang="es-ES" sz="5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$ 40,500</a:t>
              </a:r>
            </a:p>
            <a:p>
              <a:endParaRPr lang="es-ES" sz="1517" dirty="0"/>
            </a:p>
            <a:p>
              <a:endParaRPr lang="es-ES" sz="1517" dirty="0"/>
            </a:p>
            <a:p>
              <a:endParaRPr lang="es-ES" sz="1517" dirty="0"/>
            </a:p>
            <a:p>
              <a:endParaRPr lang="es-PE" sz="1517" dirty="0"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DC5C6949-2DE3-4FD6-A4E4-CA67E42369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7497" y="1634840"/>
            <a:ext cx="6171006" cy="34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92;p2">
            <a:extLst>
              <a:ext uri="{FF2B5EF4-FFF2-40B4-BE49-F238E27FC236}">
                <a16:creationId xmlns:a16="http://schemas.microsoft.com/office/drawing/2014/main" id="{366B9A7C-66E1-4B08-B812-3A2B2EE0C54D}"/>
              </a:ext>
            </a:extLst>
          </p:cNvPr>
          <p:cNvSpPr txBox="1"/>
          <p:nvPr/>
        </p:nvSpPr>
        <p:spPr>
          <a:xfrm>
            <a:off x="1465037" y="2493231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n-US" sz="8000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Testimonial</a:t>
            </a:r>
            <a:endParaRPr sz="8000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70641B9-3B52-4E46-9CF6-F0E4B83037F2}"/>
              </a:ext>
            </a:extLst>
          </p:cNvPr>
          <p:cNvSpPr txBox="1"/>
          <p:nvPr/>
        </p:nvSpPr>
        <p:spPr>
          <a:xfrm>
            <a:off x="688258" y="1098754"/>
            <a:ext cx="3642852" cy="4660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3569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FRASES DAVE LINIG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1" b="46716"/>
          <a:stretch/>
        </p:blipFill>
        <p:spPr bwMode="auto">
          <a:xfrm>
            <a:off x="750144" y="1158161"/>
            <a:ext cx="8405711" cy="227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27A74AD-331E-4BC2-9B0D-857EF7E4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7195" y="3839214"/>
            <a:ext cx="6713377" cy="223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Tx/>
            </a:pPr>
            <a:r>
              <a:rPr lang="es-ES" sz="2275" dirty="0">
                <a:latin typeface="Century Gothic" panose="020B0502020202020204" pitchFamily="34" charset="0"/>
              </a:rPr>
              <a:t>Siempre sueña en grande.</a:t>
            </a:r>
          </a:p>
          <a:p>
            <a:pPr algn="ctr">
              <a:buClrTx/>
            </a:pPr>
            <a:r>
              <a:rPr lang="es-ES" sz="2275" dirty="0">
                <a:latin typeface="Century Gothic" panose="020B0502020202020204" pitchFamily="34" charset="0"/>
              </a:rPr>
              <a:t>Los grandes sueños atraen a grandes personas.</a:t>
            </a:r>
          </a:p>
          <a:p>
            <a:pPr>
              <a:buClrTx/>
            </a:pPr>
            <a:endParaRPr lang="es-ES" sz="2275" dirty="0">
              <a:latin typeface="Century Gothic" panose="020B0502020202020204" pitchFamily="34" charset="0"/>
            </a:endParaRPr>
          </a:p>
          <a:p>
            <a:pPr algn="ctr">
              <a:buClrTx/>
            </a:pPr>
            <a:r>
              <a:rPr lang="es-ES" sz="2275" dirty="0">
                <a:latin typeface="Century Gothic" panose="020B0502020202020204" pitchFamily="34" charset="0"/>
              </a:rPr>
              <a:t>--DAVE LINIGER--</a:t>
            </a:r>
          </a:p>
          <a:p>
            <a:pPr algn="ctr">
              <a:buClrTx/>
            </a:pPr>
            <a:r>
              <a:rPr lang="es-ES" sz="1950" u="sng" dirty="0">
                <a:latin typeface="Century Gothic" panose="020B0502020202020204" pitchFamily="34" charset="0"/>
              </a:rPr>
              <a:t>CEO RE/MAX</a:t>
            </a:r>
            <a:endParaRPr lang="es-ES" sz="650" u="sng" dirty="0">
              <a:latin typeface="Century Gothic" panose="020B0502020202020204" pitchFamily="34" charset="0"/>
            </a:endParaRPr>
          </a:p>
          <a:p>
            <a:pPr fontAlgn="t">
              <a:buClrTx/>
            </a:pPr>
            <a:br>
              <a:rPr lang="es-ES" sz="1517" dirty="0">
                <a:solidFill>
                  <a:srgbClr val="222222"/>
                </a:solidFill>
                <a:cs typeface="Arial" panose="020B0604020202020204" pitchFamily="34" charset="0"/>
              </a:rPr>
            </a:br>
            <a:endParaRPr lang="es-ES" sz="1950" dirty="0"/>
          </a:p>
        </p:txBody>
      </p:sp>
    </p:spTree>
    <p:extLst>
      <p:ext uri="{BB962C8B-B14F-4D97-AF65-F5344CB8AC3E}">
        <p14:creationId xmlns:p14="http://schemas.microsoft.com/office/powerpoint/2010/main" val="98819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0BD8B6A6-C3EA-445A-9149-84783FA7CF91}"/>
              </a:ext>
            </a:extLst>
          </p:cNvPr>
          <p:cNvGrpSpPr/>
          <p:nvPr/>
        </p:nvGrpSpPr>
        <p:grpSpPr>
          <a:xfrm>
            <a:off x="3955166" y="197380"/>
            <a:ext cx="2536261" cy="3040062"/>
            <a:chOff x="-167954" y="619381"/>
            <a:chExt cx="2557193" cy="3295937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DACF881-A472-4F55-8F4E-E80EF0AC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41" l="0" r="100000">
                          <a14:foregroundMark x1="6889" y1="21724" x2="47111" y2="4655"/>
                          <a14:foregroundMark x1="85444" y1="15603" x2="94778" y2="21983"/>
                          <a14:foregroundMark x1="47889" y1="95431" x2="55333" y2="95690"/>
                          <a14:foregroundMark x1="61222" y1="90517" x2="65333" y2="96810"/>
                          <a14:foregroundMark x1="59333" y1="95431" x2="68000" y2="93103"/>
                          <a14:foregroundMark x1="60111" y1="92500" x2="63889" y2="94224"/>
                          <a14:foregroundMark x1="65333" y1="92241" x2="66111" y2="95690"/>
                          <a14:foregroundMark x1="49333" y1="89914" x2="53000" y2="99741"/>
                          <a14:foregroundMark x1="79889" y1="88707" x2="79889" y2="88707"/>
                          <a14:foregroundMark x1="69444" y1="91897" x2="60556" y2="97414"/>
                          <a14:foregroundMark x1="56778" y1="92500" x2="67222" y2="96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954" y="619381"/>
              <a:ext cx="2557193" cy="3295937"/>
            </a:xfrm>
            <a:prstGeom prst="rect">
              <a:avLst/>
            </a:prstGeom>
          </p:spPr>
        </p:pic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0D4F235-5E72-4E87-BF20-6FEB833A7FBD}"/>
                </a:ext>
              </a:extLst>
            </p:cNvPr>
            <p:cNvSpPr txBox="1"/>
            <p:nvPr/>
          </p:nvSpPr>
          <p:spPr>
            <a:xfrm>
              <a:off x="144005" y="1253823"/>
              <a:ext cx="1933272" cy="76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Más de </a:t>
              </a:r>
              <a:r>
                <a:rPr lang="es-ES" sz="20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100</a:t>
              </a:r>
              <a:r>
                <a:rPr lang="es-ES" sz="20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Países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5BECCA8-E7EF-4083-8A6F-2BBB76F33664}"/>
              </a:ext>
            </a:extLst>
          </p:cNvPr>
          <p:cNvGrpSpPr/>
          <p:nvPr/>
        </p:nvGrpSpPr>
        <p:grpSpPr>
          <a:xfrm>
            <a:off x="438746" y="492002"/>
            <a:ext cx="2572365" cy="3038881"/>
            <a:chOff x="-167954" y="619381"/>
            <a:chExt cx="2557193" cy="3295937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6343265C-F1C2-4919-BF9A-E11E5B7AB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41" l="0" r="100000">
                          <a14:foregroundMark x1="6889" y1="21724" x2="47111" y2="4655"/>
                          <a14:foregroundMark x1="85444" y1="15603" x2="94778" y2="21983"/>
                          <a14:foregroundMark x1="47889" y1="95431" x2="55333" y2="95690"/>
                          <a14:foregroundMark x1="61222" y1="90517" x2="65333" y2="96810"/>
                          <a14:foregroundMark x1="59333" y1="95431" x2="68000" y2="93103"/>
                          <a14:foregroundMark x1="60111" y1="92500" x2="63889" y2="94224"/>
                          <a14:foregroundMark x1="65333" y1="92241" x2="66111" y2="95690"/>
                          <a14:foregroundMark x1="49333" y1="89914" x2="53000" y2="99741"/>
                          <a14:foregroundMark x1="79889" y1="88707" x2="79889" y2="88707"/>
                          <a14:foregroundMark x1="69444" y1="91897" x2="60556" y2="97414"/>
                          <a14:foregroundMark x1="56778" y1="92500" x2="67222" y2="96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954" y="619381"/>
              <a:ext cx="2557193" cy="3295937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43594D-80B1-4904-9A00-2A62E01F6698}"/>
                </a:ext>
              </a:extLst>
            </p:cNvPr>
            <p:cNvSpPr txBox="1"/>
            <p:nvPr/>
          </p:nvSpPr>
          <p:spPr>
            <a:xfrm>
              <a:off x="29633" y="1227870"/>
              <a:ext cx="2202587" cy="763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45</a:t>
              </a:r>
              <a:r>
                <a:rPr lang="es-ES" sz="20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 años </a:t>
              </a:r>
              <a:r>
                <a:rPr lang="es-ES" sz="20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de experiencia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845C075-5862-4E35-AC8E-666FDA61DC50}"/>
              </a:ext>
            </a:extLst>
          </p:cNvPr>
          <p:cNvGrpSpPr/>
          <p:nvPr/>
        </p:nvGrpSpPr>
        <p:grpSpPr>
          <a:xfrm>
            <a:off x="7364798" y="790077"/>
            <a:ext cx="2447704" cy="3063410"/>
            <a:chOff x="-215511" y="619381"/>
            <a:chExt cx="2604750" cy="3295937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E85B3945-AC22-456E-A5B1-B268D228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41" l="0" r="100000">
                          <a14:foregroundMark x1="6889" y1="21724" x2="47111" y2="4655"/>
                          <a14:foregroundMark x1="85444" y1="15603" x2="94778" y2="21983"/>
                          <a14:foregroundMark x1="47889" y1="95431" x2="55333" y2="95690"/>
                          <a14:foregroundMark x1="61222" y1="90517" x2="65333" y2="96810"/>
                          <a14:foregroundMark x1="59333" y1="95431" x2="68000" y2="93103"/>
                          <a14:foregroundMark x1="60111" y1="92500" x2="63889" y2="94224"/>
                          <a14:foregroundMark x1="65333" y1="92241" x2="66111" y2="95690"/>
                          <a14:foregroundMark x1="49333" y1="89914" x2="53000" y2="99741"/>
                          <a14:foregroundMark x1="79889" y1="88707" x2="79889" y2="88707"/>
                          <a14:foregroundMark x1="69444" y1="91897" x2="60556" y2="97414"/>
                          <a14:foregroundMark x1="56778" y1="92500" x2="67222" y2="96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954" y="619381"/>
              <a:ext cx="2557193" cy="3295937"/>
            </a:xfrm>
            <a:prstGeom prst="rect">
              <a:avLst/>
            </a:prstGeom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12A22A2-E8C0-48FD-BE45-F15F1603B754}"/>
                </a:ext>
              </a:extLst>
            </p:cNvPr>
            <p:cNvSpPr txBox="1"/>
            <p:nvPr/>
          </p:nvSpPr>
          <p:spPr>
            <a:xfrm>
              <a:off x="-215511" y="1238064"/>
              <a:ext cx="2604750" cy="695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Más de </a:t>
              </a:r>
              <a:r>
                <a:rPr lang="es-ES" sz="18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3000</a:t>
              </a:r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agentes en Perú</a:t>
              </a: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0C30AD4-94FC-4C18-981C-018A5D45417F}"/>
              </a:ext>
            </a:extLst>
          </p:cNvPr>
          <p:cNvGrpSpPr/>
          <p:nvPr/>
        </p:nvGrpSpPr>
        <p:grpSpPr>
          <a:xfrm>
            <a:off x="2110340" y="2867968"/>
            <a:ext cx="2572365" cy="3038881"/>
            <a:chOff x="-167954" y="619381"/>
            <a:chExt cx="2557193" cy="3295937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69072F8-0B25-4613-9B72-4F049BF5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41" l="0" r="100000">
                          <a14:foregroundMark x1="6889" y1="21724" x2="47111" y2="4655"/>
                          <a14:foregroundMark x1="85444" y1="15603" x2="94778" y2="21983"/>
                          <a14:foregroundMark x1="47889" y1="95431" x2="55333" y2="95690"/>
                          <a14:foregroundMark x1="61222" y1="90517" x2="65333" y2="96810"/>
                          <a14:foregroundMark x1="59333" y1="95431" x2="68000" y2="93103"/>
                          <a14:foregroundMark x1="60111" y1="92500" x2="63889" y2="94224"/>
                          <a14:foregroundMark x1="65333" y1="92241" x2="66111" y2="95690"/>
                          <a14:foregroundMark x1="49333" y1="89914" x2="53000" y2="99741"/>
                          <a14:foregroundMark x1="79889" y1="88707" x2="79889" y2="88707"/>
                          <a14:foregroundMark x1="69444" y1="91897" x2="60556" y2="97414"/>
                          <a14:foregroundMark x1="56778" y1="92500" x2="67222" y2="96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954" y="619381"/>
              <a:ext cx="2557193" cy="3295937"/>
            </a:xfrm>
            <a:prstGeom prst="rect">
              <a:avLst/>
            </a:prstGeom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E2D95228-2131-44AB-8866-1269D94C34D0}"/>
                </a:ext>
              </a:extLst>
            </p:cNvPr>
            <p:cNvSpPr txBox="1"/>
            <p:nvPr/>
          </p:nvSpPr>
          <p:spPr>
            <a:xfrm>
              <a:off x="-167954" y="1303351"/>
              <a:ext cx="2557193" cy="70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RE</a:t>
              </a:r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/</a:t>
              </a:r>
              <a:r>
                <a:rPr lang="es-ES" sz="18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MAX</a:t>
              </a:r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PERÚ: </a:t>
              </a:r>
            </a:p>
            <a:p>
              <a:pPr algn="ctr"/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Región del año 2018</a:t>
              </a: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DB6DC1A-CB01-4F1C-B09D-5D494B8061E7}"/>
              </a:ext>
            </a:extLst>
          </p:cNvPr>
          <p:cNvGrpSpPr/>
          <p:nvPr/>
        </p:nvGrpSpPr>
        <p:grpSpPr>
          <a:xfrm>
            <a:off x="5436262" y="2918955"/>
            <a:ext cx="2809774" cy="3038881"/>
            <a:chOff x="-287061" y="619381"/>
            <a:chExt cx="2793201" cy="3295937"/>
          </a:xfrm>
        </p:grpSpPr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546827F6-1EE4-4520-95F6-D75660D6E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741" l="0" r="100000">
                          <a14:foregroundMark x1="6889" y1="21724" x2="47111" y2="4655"/>
                          <a14:foregroundMark x1="85444" y1="15603" x2="94778" y2="21983"/>
                          <a14:foregroundMark x1="47889" y1="95431" x2="55333" y2="95690"/>
                          <a14:foregroundMark x1="61222" y1="90517" x2="65333" y2="96810"/>
                          <a14:foregroundMark x1="59333" y1="95431" x2="68000" y2="93103"/>
                          <a14:foregroundMark x1="60111" y1="92500" x2="63889" y2="94224"/>
                          <a14:foregroundMark x1="65333" y1="92241" x2="66111" y2="95690"/>
                          <a14:foregroundMark x1="49333" y1="89914" x2="53000" y2="99741"/>
                          <a14:foregroundMark x1="79889" y1="88707" x2="79889" y2="88707"/>
                          <a14:foregroundMark x1="69444" y1="91897" x2="60556" y2="97414"/>
                          <a14:foregroundMark x1="56778" y1="92500" x2="67222" y2="96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167954" y="619381"/>
              <a:ext cx="2557193" cy="3295937"/>
            </a:xfrm>
            <a:prstGeom prst="rect">
              <a:avLst/>
            </a:prstGeom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CB5ED400-FED3-4EA5-8C9E-5CB236E80698}"/>
                </a:ext>
              </a:extLst>
            </p:cNvPr>
            <p:cNvSpPr txBox="1"/>
            <p:nvPr/>
          </p:nvSpPr>
          <p:spPr>
            <a:xfrm>
              <a:off x="-287061" y="1282463"/>
              <a:ext cx="2793201" cy="70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Top 5 </a:t>
              </a:r>
            </a:p>
            <a:p>
              <a:pPr algn="ctr"/>
              <a:r>
                <a:rPr lang="es-ES" sz="18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Franquicias Mundiales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23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21;p4">
            <a:extLst>
              <a:ext uri="{FF2B5EF4-FFF2-40B4-BE49-F238E27FC236}">
                <a16:creationId xmlns:a16="http://schemas.microsoft.com/office/drawing/2014/main" id="{902E84A0-0E30-441C-9025-15D8F72D62E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6" b="100000" l="0" r="99444">
                        <a14:foregroundMark x1="61250" y1="71528" x2="61250" y2="71528"/>
                        <a14:foregroundMark x1="90000" y1="78472" x2="90000" y2="78472"/>
                        <a14:foregroundMark x1="90000" y1="83194" x2="90000" y2="83194"/>
                        <a14:foregroundMark x1="90833" y1="91667" x2="90833" y2="91667"/>
                        <a14:foregroundMark x1="59583" y1="84722" x2="59583" y2="84722"/>
                        <a14:foregroundMark x1="60972" y1="79306" x2="60972" y2="79306"/>
                        <a14:foregroundMark x1="59861" y1="89167" x2="59861" y2="89167"/>
                        <a14:foregroundMark x1="30000" y1="29583" x2="30000" y2="29583"/>
                        <a14:foregroundMark x1="27083" y1="39167" x2="27083" y2="39167"/>
                        <a14:foregroundMark x1="58750" y1="26806" x2="58750" y2="26806"/>
                        <a14:foregroundMark x1="50278" y1="26250" x2="39444" y2="27639"/>
                        <a14:foregroundMark x1="49722" y1="44167" x2="51944" y2="43889"/>
                        <a14:foregroundMark x1="54861" y1="44167" x2="55139" y2="42778"/>
                        <a14:foregroundMark x1="70972" y1="29861" x2="75972" y2="29861"/>
                        <a14:foregroundMark x1="91111" y1="29306" x2="93333" y2="33750"/>
                        <a14:foregroundMark x1="87222" y1="39444" x2="95278" y2="38889"/>
                        <a14:foregroundMark x1="43611" y1="36111" x2="59861" y2="25694"/>
                        <a14:foregroundMark x1="39444" y1="6667" x2="60139" y2="5833"/>
                        <a14:foregroundMark x1="39167" y1="15694" x2="63750" y2="15139"/>
                        <a14:foregroundMark x1="48333" y1="43056" x2="57639" y2="43333"/>
                        <a14:foregroundMark x1="56250" y1="41111" x2="53750" y2="46806"/>
                        <a14:foregroundMark x1="53333" y1="39861" x2="57083" y2="45417"/>
                        <a14:foregroundMark x1="61806" y1="42222" x2="53056" y2="44583"/>
                        <a14:foregroundMark x1="87500" y1="90139" x2="90833" y2="9222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88682" y="339214"/>
            <a:ext cx="5750982" cy="5503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5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>
            <a:extLst>
              <a:ext uri="{FF2B5EF4-FFF2-40B4-BE49-F238E27FC236}">
                <a16:creationId xmlns:a16="http://schemas.microsoft.com/office/drawing/2014/main" id="{A86B287D-2C47-4290-B856-2ACFA1130050}"/>
              </a:ext>
            </a:extLst>
          </p:cNvPr>
          <p:cNvGrpSpPr/>
          <p:nvPr/>
        </p:nvGrpSpPr>
        <p:grpSpPr>
          <a:xfrm>
            <a:off x="218084" y="457200"/>
            <a:ext cx="9530600" cy="1764158"/>
            <a:chOff x="175499" y="687512"/>
            <a:chExt cx="8849085" cy="1625028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15636090-42EB-469F-B13A-BBBC684FB4E9}"/>
                </a:ext>
              </a:extLst>
            </p:cNvPr>
            <p:cNvGrpSpPr/>
            <p:nvPr/>
          </p:nvGrpSpPr>
          <p:grpSpPr>
            <a:xfrm>
              <a:off x="175499" y="687512"/>
              <a:ext cx="3733501" cy="1477459"/>
              <a:chOff x="74267" y="1431577"/>
              <a:chExt cx="3733501" cy="1477459"/>
            </a:xfrm>
          </p:grpSpPr>
          <p:pic>
            <p:nvPicPr>
              <p:cNvPr id="17" name="Google Shape;129;p5">
                <a:extLst>
                  <a:ext uri="{FF2B5EF4-FFF2-40B4-BE49-F238E27FC236}">
                    <a16:creationId xmlns:a16="http://schemas.microsoft.com/office/drawing/2014/main" id="{29B52B10-70C5-4D64-AEB4-7F5F930210D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195" b="89080" l="0" r="100000">
                            <a14:foregroundMark x1="7931" y1="27586" x2="18621" y2="27586"/>
                            <a14:foregroundMark x1="1379" y1="33908" x2="24828" y2="31609"/>
                            <a14:foregroundMark x1="3448" y1="41379" x2="28621" y2="39080"/>
                            <a14:foregroundMark x1="11034" y1="70690" x2="16552" y2="82759"/>
                            <a14:foregroundMark x1="27586" y1="47126" x2="92069" y2="57471"/>
                            <a14:foregroundMark x1="2069" y1="43678" x2="28276" y2="43103"/>
                          </a14:backgroundRemoval>
                        </a14:imgEffect>
                      </a14:imgLayer>
                    </a14:imgProps>
                  </a:ext>
                </a:extLst>
              </a:blip>
              <a:srcRect t="17128" b="13145"/>
              <a:stretch/>
            </p:blipFill>
            <p:spPr>
              <a:xfrm>
                <a:off x="74267" y="1431577"/>
                <a:ext cx="3493271" cy="1477459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8" name="Google Shape;130;p5">
                <a:extLst>
                  <a:ext uri="{FF2B5EF4-FFF2-40B4-BE49-F238E27FC236}">
                    <a16:creationId xmlns:a16="http://schemas.microsoft.com/office/drawing/2014/main" id="{1879B2B3-BA01-43F2-8A07-C581560C1CF5}"/>
                  </a:ext>
                </a:extLst>
              </p:cNvPr>
              <p:cNvSpPr txBox="1"/>
              <p:nvPr/>
            </p:nvSpPr>
            <p:spPr>
              <a:xfrm>
                <a:off x="665355" y="2565643"/>
                <a:ext cx="3142413" cy="343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044" tIns="49508" rIns="99044" bIns="49508" anchor="t" anchorCtr="0">
                <a:noAutofit/>
              </a:bodyPr>
              <a:lstStyle/>
              <a:p>
                <a:pPr>
                  <a:buSzPts val="2400"/>
                </a:pPr>
                <a:r>
                  <a:rPr lang="en-US" sz="1950" dirty="0">
                    <a:solidFill>
                      <a:schemeClr val="accent5">
                        <a:lumMod val="75000"/>
                      </a:schemeClr>
                    </a:solidFill>
                    <a:latin typeface="Aharoni"/>
                    <a:ea typeface="Aharoni"/>
                    <a:cs typeface="Aharoni"/>
                    <a:sym typeface="Aharoni"/>
                  </a:rPr>
                  <a:t>R  E  S  I  D  E  N  T  I  A  L</a:t>
                </a:r>
                <a:endParaRPr sz="1950" dirty="0">
                  <a:solidFill>
                    <a:schemeClr val="accent5">
                      <a:lumMod val="75000"/>
                    </a:schemeClr>
                  </a:solidFill>
                  <a:latin typeface="Aharoni"/>
                  <a:ea typeface="Aharoni"/>
                  <a:cs typeface="Aharoni"/>
                  <a:sym typeface="Aharoni"/>
                </a:endParaRPr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626DCC51-07D3-4E01-ACD1-F628907A45FF}"/>
                </a:ext>
              </a:extLst>
            </p:cNvPr>
            <p:cNvGrpSpPr/>
            <p:nvPr/>
          </p:nvGrpSpPr>
          <p:grpSpPr>
            <a:xfrm>
              <a:off x="6434679" y="1015624"/>
              <a:ext cx="2589905" cy="1296916"/>
              <a:chOff x="5561623" y="924464"/>
              <a:chExt cx="2374491" cy="1486985"/>
            </a:xfrm>
          </p:grpSpPr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9D3A1D61-B3B7-4379-849F-C093360C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625" r="100000">
                            <a14:foregroundMark x1="14688" y1="35068" x2="44063" y2="6849"/>
                            <a14:foregroundMark x1="49063" y1="7671" x2="88750" y2="37808"/>
                            <a14:foregroundMark x1="42188" y1="25479" x2="46563" y2="29315"/>
                            <a14:foregroundMark x1="52500" y1="25205" x2="52812" y2="25479"/>
                            <a14:foregroundMark x1="52812" y1="33699" x2="55313" y2="34521"/>
                            <a14:foregroundMark x1="44063" y1="35342" x2="44063" y2="35342"/>
                            <a14:foregroundMark x1="13125" y1="36712" x2="4375" y2="42466"/>
                            <a14:foregroundMark x1="8750" y1="47123" x2="18438" y2="50137"/>
                            <a14:foregroundMark x1="19063" y1="50685" x2="18125" y2="78082"/>
                            <a14:foregroundMark x1="82813" y1="41644" x2="81563" y2="769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34634" y="924464"/>
                <a:ext cx="714961" cy="815502"/>
              </a:xfrm>
              <a:prstGeom prst="rect">
                <a:avLst/>
              </a:prstGeom>
            </p:spPr>
          </p:pic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7B08AEB8-D5D2-4645-AB71-E24A95A0C2C4}"/>
                  </a:ext>
                </a:extLst>
              </p:cNvPr>
              <p:cNvSpPr/>
              <p:nvPr/>
            </p:nvSpPr>
            <p:spPr>
              <a:xfrm>
                <a:off x="5561623" y="1678539"/>
                <a:ext cx="2374491" cy="73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b="1" dirty="0">
                    <a:solidFill>
                      <a:schemeClr val="accent5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Inmuebles para familia, </a:t>
                </a:r>
              </a:p>
              <a:p>
                <a:pPr algn="ctr"/>
                <a:r>
                  <a:rPr lang="es-ES" sz="1300" b="1" dirty="0">
                    <a:solidFill>
                      <a:schemeClr val="accent5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Nuevo hogar, parejas, </a:t>
                </a:r>
              </a:p>
              <a:p>
                <a:pPr algn="ctr"/>
                <a:r>
                  <a:rPr lang="es-ES" sz="1300" b="1" dirty="0">
                    <a:solidFill>
                      <a:schemeClr val="accent5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 solteros</a:t>
                </a:r>
              </a:p>
            </p:txBody>
          </p:sp>
        </p:grpSp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D50E23A4-C035-4ED2-8212-4C4340FC0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3500" b="55250" l="10000" r="90000">
                          <a14:foregroundMark x1="13538" y1="50500" x2="13538" y2="50500"/>
                          <a14:foregroundMark x1="17077" y1="50250" x2="17077" y2="50250"/>
                          <a14:foregroundMark x1="21385" y1="50250" x2="21385" y2="50250"/>
                          <a14:foregroundMark x1="25231" y1="49750" x2="25231" y2="49750"/>
                          <a14:foregroundMark x1="29231" y1="49500" x2="29231" y2="49500"/>
                          <a14:foregroundMark x1="33385" y1="49750" x2="33385" y2="49750"/>
                          <a14:foregroundMark x1="36923" y1="50250" x2="36923" y2="50250"/>
                          <a14:foregroundMark x1="40769" y1="49500" x2="40769" y2="49500"/>
                          <a14:foregroundMark x1="44462" y1="50500" x2="44462" y2="50500"/>
                          <a14:foregroundMark x1="47846" y1="49750" x2="47846" y2="49750"/>
                          <a14:foregroundMark x1="51692" y1="50250" x2="51692" y2="50250"/>
                          <a14:foregroundMark x1="55231" y1="50250" x2="55231" y2="50250"/>
                          <a14:foregroundMark x1="59077" y1="50250" x2="59077" y2="50250"/>
                          <a14:foregroundMark x1="63538" y1="49750" x2="63538" y2="49750"/>
                          <a14:foregroundMark x1="66923" y1="49750" x2="66923" y2="49750"/>
                          <a14:foregroundMark x1="70769" y1="49750" x2="70769" y2="49750"/>
                          <a14:foregroundMark x1="74000" y1="51000" x2="74000" y2="51000"/>
                          <a14:foregroundMark x1="78615" y1="49750" x2="78615" y2="49750"/>
                          <a14:foregroundMark x1="82154" y1="50250" x2="82154" y2="50250"/>
                          <a14:foregroundMark x1="86000" y1="51000" x2="86000" y2="51000"/>
                        </a14:backgroundRemoval>
                      </a14:imgEffect>
                    </a14:imgLayer>
                  </a14:imgProps>
                </a:ext>
              </a:extLst>
            </a:blip>
            <a:srcRect l="11696" t="48079" r="31287" b="47766"/>
            <a:stretch/>
          </p:blipFill>
          <p:spPr>
            <a:xfrm flipV="1">
              <a:off x="3909000" y="1781036"/>
              <a:ext cx="2573410" cy="115404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CF0EF67-F30B-4B0B-AC6B-3A81D53683E5}"/>
              </a:ext>
            </a:extLst>
          </p:cNvPr>
          <p:cNvGrpSpPr/>
          <p:nvPr/>
        </p:nvGrpSpPr>
        <p:grpSpPr>
          <a:xfrm>
            <a:off x="492868" y="2413471"/>
            <a:ext cx="9093584" cy="1639808"/>
            <a:chOff x="279401" y="2455116"/>
            <a:chExt cx="8745184" cy="1586602"/>
          </a:xfrm>
        </p:grpSpPr>
        <p:pic>
          <p:nvPicPr>
            <p:cNvPr id="19" name="Google Shape;127;p5">
              <a:extLst>
                <a:ext uri="{FF2B5EF4-FFF2-40B4-BE49-F238E27FC236}">
                  <a16:creationId xmlns:a16="http://schemas.microsoft.com/office/drawing/2014/main" id="{AB96DB02-2375-4782-96ED-864DE0F5EF8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9401" y="2739055"/>
              <a:ext cx="3493271" cy="1025828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784C357-AD6A-4415-8D70-1783BBFD231D}"/>
                </a:ext>
              </a:extLst>
            </p:cNvPr>
            <p:cNvGrpSpPr/>
            <p:nvPr/>
          </p:nvGrpSpPr>
          <p:grpSpPr>
            <a:xfrm>
              <a:off x="6434680" y="2455116"/>
              <a:ext cx="2589905" cy="1586602"/>
              <a:chOff x="6554095" y="2354785"/>
              <a:chExt cx="2589905" cy="1586602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4AEBF4C3-A3E0-48E0-AAA5-75E57895AE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170" b="98246" l="21959" r="76014">
                            <a14:foregroundMark x1="43581" y1="9357" x2="53716" y2="9357"/>
                            <a14:foregroundMark x1="30743" y1="21637" x2="31419" y2="21637"/>
                            <a14:foregroundMark x1="35135" y1="22222" x2="35135" y2="22222"/>
                            <a14:foregroundMark x1="38514" y1="23392" x2="38514" y2="23392"/>
                            <a14:foregroundMark x1="44257" y1="26901" x2="44257" y2="26901"/>
                            <a14:foregroundMark x1="52027" y1="26316" x2="52027" y2="26316"/>
                            <a14:foregroundMark x1="55068" y1="26901" x2="55068" y2="26901"/>
                            <a14:foregroundMark x1="60135" y1="25146" x2="60135" y2="25146"/>
                            <a14:foregroundMark x1="64527" y1="25146" x2="64527" y2="25146"/>
                            <a14:foregroundMark x1="68243" y1="21637" x2="68243" y2="21637"/>
                            <a14:foregroundMark x1="68581" y1="33333" x2="68581" y2="33333"/>
                            <a14:foregroundMark x1="61486" y1="35088" x2="61486" y2="35088"/>
                            <a14:foregroundMark x1="63851" y1="35673" x2="63851" y2="35673"/>
                            <a14:foregroundMark x1="63514" y1="47953" x2="63514" y2="47953"/>
                            <a14:foregroundMark x1="68581" y1="46784" x2="68581" y2="46784"/>
                            <a14:foregroundMark x1="55068" y1="41520" x2="55068" y2="41520"/>
                            <a14:foregroundMark x1="55068" y1="53801" x2="55068" y2="53801"/>
                            <a14:foregroundMark x1="58784" y1="53216" x2="58784" y2="53216"/>
                            <a14:foregroundMark x1="49324" y1="41520" x2="49324" y2="41520"/>
                            <a14:foregroundMark x1="51014" y1="54386" x2="51014" y2="54386"/>
                            <a14:foregroundMark x1="45270" y1="39766" x2="45270" y2="39766"/>
                            <a14:foregroundMark x1="44932" y1="53216" x2="44932" y2="53216"/>
                            <a14:foregroundMark x1="39527" y1="43275" x2="39527" y2="43275"/>
                            <a14:foregroundMark x1="39527" y1="51462" x2="39527" y2="51462"/>
                            <a14:foregroundMark x1="35473" y1="47953" x2="35473" y2="47953"/>
                            <a14:foregroundMark x1="37162" y1="36842" x2="37162" y2="36842"/>
                            <a14:foregroundMark x1="31081" y1="33333" x2="31081" y2="33333"/>
                            <a14:foregroundMark x1="33108" y1="44444" x2="33108" y2="44444"/>
                          </a14:backgroundRemoval>
                        </a14:imgEffect>
                      </a14:imgLayer>
                    </a14:imgProps>
                  </a:ext>
                </a:extLst>
              </a:blip>
              <a:srcRect l="22735" r="24073"/>
              <a:stretch/>
            </p:blipFill>
            <p:spPr>
              <a:xfrm>
                <a:off x="7339722" y="2354785"/>
                <a:ext cx="807671" cy="877196"/>
              </a:xfrm>
              <a:prstGeom prst="rect">
                <a:avLst/>
              </a:prstGeom>
            </p:spPr>
          </p:pic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994CC834-FBB9-4E43-9988-42966C8DDBAD}"/>
                  </a:ext>
                </a:extLst>
              </p:cNvPr>
              <p:cNvSpPr/>
              <p:nvPr/>
            </p:nvSpPr>
            <p:spPr>
              <a:xfrm>
                <a:off x="6554095" y="3117493"/>
                <a:ext cx="2589905" cy="823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b="1" dirty="0">
                    <a:solidFill>
                      <a:schemeClr val="accent5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Inmuebles para locales comerciales, almacenes, depósitos, centros comerciales e inversionistas.</a:t>
                </a:r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B084F5E7-51C3-4200-A576-1C9F10200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3500" b="55250" l="10000" r="90000">
                          <a14:foregroundMark x1="13538" y1="50500" x2="13538" y2="50500"/>
                          <a14:foregroundMark x1="17077" y1="50250" x2="17077" y2="50250"/>
                          <a14:foregroundMark x1="21385" y1="50250" x2="21385" y2="50250"/>
                          <a14:foregroundMark x1="25231" y1="49750" x2="25231" y2="49750"/>
                          <a14:foregroundMark x1="29231" y1="49500" x2="29231" y2="49500"/>
                          <a14:foregroundMark x1="33385" y1="49750" x2="33385" y2="49750"/>
                          <a14:foregroundMark x1="36923" y1="50250" x2="36923" y2="50250"/>
                          <a14:foregroundMark x1="40769" y1="49500" x2="40769" y2="49500"/>
                          <a14:foregroundMark x1="44462" y1="50500" x2="44462" y2="50500"/>
                          <a14:foregroundMark x1="47846" y1="49750" x2="47846" y2="49750"/>
                          <a14:foregroundMark x1="51692" y1="50250" x2="51692" y2="50250"/>
                          <a14:foregroundMark x1="55231" y1="50250" x2="55231" y2="50250"/>
                          <a14:foregroundMark x1="59077" y1="50250" x2="59077" y2="50250"/>
                          <a14:foregroundMark x1="63538" y1="49750" x2="63538" y2="49750"/>
                          <a14:foregroundMark x1="66923" y1="49750" x2="66923" y2="49750"/>
                          <a14:foregroundMark x1="70769" y1="49750" x2="70769" y2="49750"/>
                          <a14:foregroundMark x1="74000" y1="51000" x2="74000" y2="51000"/>
                          <a14:foregroundMark x1="78615" y1="49750" x2="78615" y2="49750"/>
                          <a14:foregroundMark x1="82154" y1="50250" x2="82154" y2="50250"/>
                          <a14:foregroundMark x1="86000" y1="51000" x2="86000" y2="51000"/>
                        </a14:backgroundRemoval>
                      </a14:imgEffect>
                    </a14:imgLayer>
                  </a14:imgProps>
                </a:ext>
              </a:extLst>
            </a:blip>
            <a:srcRect l="11696" t="48079" r="31287" b="47766"/>
            <a:stretch/>
          </p:blipFill>
          <p:spPr>
            <a:xfrm flipV="1">
              <a:off x="4061400" y="3367170"/>
              <a:ext cx="2573410" cy="115404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A9FDF215-E18A-4E6B-A462-79CD62ACE1D3}"/>
              </a:ext>
            </a:extLst>
          </p:cNvPr>
          <p:cNvGrpSpPr/>
          <p:nvPr/>
        </p:nvGrpSpPr>
        <p:grpSpPr>
          <a:xfrm>
            <a:off x="240450" y="4374224"/>
            <a:ext cx="9346002" cy="1668376"/>
            <a:chOff x="102476" y="4250463"/>
            <a:chExt cx="8866025" cy="1642139"/>
          </a:xfrm>
        </p:grpSpPr>
        <p:pic>
          <p:nvPicPr>
            <p:cNvPr id="20" name="Google Shape;128;p5">
              <a:extLst>
                <a:ext uri="{FF2B5EF4-FFF2-40B4-BE49-F238E27FC236}">
                  <a16:creationId xmlns:a16="http://schemas.microsoft.com/office/drawing/2014/main" id="{AADAE8EB-BBED-4966-99A5-4A22692C4D5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476" y="4397627"/>
              <a:ext cx="3566293" cy="1304925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35847BD5-85F6-44BB-9B42-DF88FD9286F8}"/>
                </a:ext>
              </a:extLst>
            </p:cNvPr>
            <p:cNvGrpSpPr/>
            <p:nvPr/>
          </p:nvGrpSpPr>
          <p:grpSpPr>
            <a:xfrm>
              <a:off x="6378596" y="4250463"/>
              <a:ext cx="2589905" cy="1642139"/>
              <a:chOff x="6378596" y="4118089"/>
              <a:chExt cx="2589905" cy="1642139"/>
            </a:xfrm>
          </p:grpSpPr>
          <p:pic>
            <p:nvPicPr>
              <p:cNvPr id="31" name="Imagen 30">
                <a:extLst>
                  <a:ext uri="{FF2B5EF4-FFF2-40B4-BE49-F238E27FC236}">
                    <a16:creationId xmlns:a16="http://schemas.microsoft.com/office/drawing/2014/main" id="{ED550641-A680-4DFE-B829-886E8E034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971" b="89932" l="9979" r="94136">
                            <a14:foregroundMark x1="45062" y1="44770" x2="53395" y2="56109"/>
                            <a14:foregroundMark x1="13580" y1="73118" x2="46811" y2="62561"/>
                            <a14:foregroundMark x1="43210" y1="62561" x2="94136" y2="71652"/>
                          </a14:backgroundRemoval>
                        </a14:imgEffect>
                      </a14:imgLayer>
                    </a14:imgProps>
                  </a:ext>
                </a:extLst>
              </a:blip>
              <a:srcRect l="11070" t="20666" r="4788" b="19656"/>
              <a:stretch/>
            </p:blipFill>
            <p:spPr>
              <a:xfrm>
                <a:off x="7188049" y="4118089"/>
                <a:ext cx="1132138" cy="845100"/>
              </a:xfrm>
              <a:prstGeom prst="rect">
                <a:avLst/>
              </a:prstGeom>
            </p:spPr>
          </p:pic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847146E2-E2DF-4059-84E6-49B96B090E31}"/>
                  </a:ext>
                </a:extLst>
              </p:cNvPr>
              <p:cNvSpPr/>
              <p:nvPr/>
            </p:nvSpPr>
            <p:spPr>
              <a:xfrm>
                <a:off x="6378596" y="4936334"/>
                <a:ext cx="2589905" cy="823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b="1" dirty="0">
                    <a:solidFill>
                      <a:schemeClr val="accent5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Inmuebles valorados en un 20 a 50% por encima de los de su zona, generalmente de más de 6 cifras.</a:t>
                </a:r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8783C89A-06E4-4E7A-A9E2-1E20B47E5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3500" b="55250" l="10000" r="90000">
                          <a14:foregroundMark x1="13538" y1="50500" x2="13538" y2="50500"/>
                          <a14:foregroundMark x1="17077" y1="50250" x2="17077" y2="50250"/>
                          <a14:foregroundMark x1="21385" y1="50250" x2="21385" y2="50250"/>
                          <a14:foregroundMark x1="25231" y1="49750" x2="25231" y2="49750"/>
                          <a14:foregroundMark x1="29231" y1="49500" x2="29231" y2="49500"/>
                          <a14:foregroundMark x1="33385" y1="49750" x2="33385" y2="49750"/>
                          <a14:foregroundMark x1="36923" y1="50250" x2="36923" y2="50250"/>
                          <a14:foregroundMark x1="40769" y1="49500" x2="40769" y2="49500"/>
                          <a14:foregroundMark x1="44462" y1="50500" x2="44462" y2="50500"/>
                          <a14:foregroundMark x1="47846" y1="49750" x2="47846" y2="49750"/>
                          <a14:foregroundMark x1="51692" y1="50250" x2="51692" y2="50250"/>
                          <a14:foregroundMark x1="55231" y1="50250" x2="55231" y2="50250"/>
                          <a14:foregroundMark x1="59077" y1="50250" x2="59077" y2="50250"/>
                          <a14:foregroundMark x1="63538" y1="49750" x2="63538" y2="49750"/>
                          <a14:foregroundMark x1="66923" y1="49750" x2="66923" y2="49750"/>
                          <a14:foregroundMark x1="70769" y1="49750" x2="70769" y2="49750"/>
                          <a14:foregroundMark x1="74000" y1="51000" x2="74000" y2="51000"/>
                          <a14:foregroundMark x1="78615" y1="49750" x2="78615" y2="49750"/>
                          <a14:foregroundMark x1="82154" y1="50250" x2="82154" y2="50250"/>
                          <a14:foregroundMark x1="86000" y1="51000" x2="86000" y2="51000"/>
                        </a14:backgroundRemoval>
                      </a14:imgEffect>
                    </a14:imgLayer>
                  </a14:imgProps>
                </a:ext>
              </a:extLst>
            </a:blip>
            <a:srcRect l="11696" t="48079" r="31287" b="47766"/>
            <a:stretch/>
          </p:blipFill>
          <p:spPr>
            <a:xfrm flipV="1">
              <a:off x="3931269" y="4891385"/>
              <a:ext cx="2573410" cy="115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41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92;p2">
            <a:extLst>
              <a:ext uri="{FF2B5EF4-FFF2-40B4-BE49-F238E27FC236}">
                <a16:creationId xmlns:a16="http://schemas.microsoft.com/office/drawing/2014/main" id="{366B9A7C-66E1-4B08-B812-3A2B2EE0C54D}"/>
              </a:ext>
            </a:extLst>
          </p:cNvPr>
          <p:cNvSpPr txBox="1"/>
          <p:nvPr/>
        </p:nvSpPr>
        <p:spPr>
          <a:xfrm>
            <a:off x="1538781" y="424385"/>
            <a:ext cx="6655025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n-U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Mitos Vs Realidad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70641B9-3B52-4E46-9CF6-F0E4B83037F2}"/>
              </a:ext>
            </a:extLst>
          </p:cNvPr>
          <p:cNvSpPr txBox="1"/>
          <p:nvPr/>
        </p:nvSpPr>
        <p:spPr>
          <a:xfrm>
            <a:off x="541482" y="4835342"/>
            <a:ext cx="44146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Century Gothic" panose="020B0502020202020204" pitchFamily="34" charset="0"/>
              </a:rPr>
              <a:t>Que hay muchos descuentos.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26" name="Google Shape;92;p2">
            <a:extLst>
              <a:ext uri="{FF2B5EF4-FFF2-40B4-BE49-F238E27FC236}">
                <a16:creationId xmlns:a16="http://schemas.microsoft.com/office/drawing/2014/main" id="{161D8C48-381C-4860-91B5-C37B766413B9}"/>
              </a:ext>
            </a:extLst>
          </p:cNvPr>
          <p:cNvSpPr txBox="1"/>
          <p:nvPr/>
        </p:nvSpPr>
        <p:spPr>
          <a:xfrm>
            <a:off x="722671" y="1586206"/>
            <a:ext cx="3170903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n-US" sz="3467" b="1" dirty="0">
                <a:solidFill>
                  <a:srgbClr val="FF0000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Mitos</a:t>
            </a:r>
            <a:endParaRPr sz="3467" b="1" dirty="0">
              <a:solidFill>
                <a:srgbClr val="FF0000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29" name="Google Shape;92;p2">
            <a:extLst>
              <a:ext uri="{FF2B5EF4-FFF2-40B4-BE49-F238E27FC236}">
                <a16:creationId xmlns:a16="http://schemas.microsoft.com/office/drawing/2014/main" id="{A2A98EC8-4575-4933-9D63-06EFAFC2B478}"/>
              </a:ext>
            </a:extLst>
          </p:cNvPr>
          <p:cNvSpPr txBox="1"/>
          <p:nvPr/>
        </p:nvSpPr>
        <p:spPr>
          <a:xfrm>
            <a:off x="5742039" y="1586205"/>
            <a:ext cx="3170903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PE" sz="3467" b="1" dirty="0">
                <a:solidFill>
                  <a:srgbClr val="00B050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Realidades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2EB45C6-401F-4BB6-9601-693227231403}"/>
              </a:ext>
            </a:extLst>
          </p:cNvPr>
          <p:cNvSpPr txBox="1"/>
          <p:nvPr/>
        </p:nvSpPr>
        <p:spPr>
          <a:xfrm>
            <a:off x="4699553" y="4951663"/>
            <a:ext cx="48381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No se te realizan descuentos adicionales.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483472-33B9-4A4E-B6F4-CC34A20B31FA}"/>
              </a:ext>
            </a:extLst>
          </p:cNvPr>
          <p:cNvSpPr txBox="1"/>
          <p:nvPr/>
        </p:nvSpPr>
        <p:spPr>
          <a:xfrm>
            <a:off x="541482" y="2632586"/>
            <a:ext cx="397398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RE</a:t>
            </a:r>
            <a:r>
              <a:rPr lang="es-E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/</a:t>
            </a:r>
            <a:r>
              <a:rPr lang="es-E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MAX</a:t>
            </a:r>
            <a:r>
              <a:rPr lang="es-ES" sz="2400" b="1" dirty="0">
                <a:latin typeface="Century Gothic" panose="020B0502020202020204" pitchFamily="34" charset="0"/>
              </a:rPr>
              <a:t> </a:t>
            </a:r>
            <a:r>
              <a:rPr lang="es-ES" sz="2400" dirty="0">
                <a:solidFill>
                  <a:srgbClr val="002060"/>
                </a:solidFill>
                <a:latin typeface="Century Gothic" panose="020B0502020202020204" pitchFamily="34" charset="0"/>
              </a:rPr>
              <a:t>No comparte comisión</a:t>
            </a:r>
            <a:r>
              <a:rPr lang="es-ES" dirty="0">
                <a:solidFill>
                  <a:srgbClr val="002060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CA21AB-E49F-49EE-AF38-E0B781440A6F}"/>
              </a:ext>
            </a:extLst>
          </p:cNvPr>
          <p:cNvSpPr/>
          <p:nvPr/>
        </p:nvSpPr>
        <p:spPr>
          <a:xfrm>
            <a:off x="4699553" y="2661173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RE</a:t>
            </a:r>
            <a:r>
              <a:rPr lang="es-ES" sz="24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/</a:t>
            </a:r>
            <a:r>
              <a:rPr lang="es-E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MAX</a:t>
            </a:r>
            <a:r>
              <a:rPr lang="es-ES" sz="2400" b="1" dirty="0">
                <a:latin typeface="Century Gothic" panose="020B0502020202020204" pitchFamily="34" charset="0"/>
              </a:rPr>
              <a:t> </a:t>
            </a:r>
            <a:r>
              <a:rPr lang="es-ES" sz="2400" dirty="0">
                <a:solidFill>
                  <a:srgbClr val="002060"/>
                </a:solidFill>
                <a:latin typeface="Century Gothic" panose="020B0502020202020204" pitchFamily="34" charset="0"/>
              </a:rPr>
              <a:t>Comparte comisión con todo agente registrado.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F97830-17B4-442F-B882-58F985310CEF}"/>
              </a:ext>
            </a:extLst>
          </p:cNvPr>
          <p:cNvSpPr/>
          <p:nvPr/>
        </p:nvSpPr>
        <p:spPr>
          <a:xfrm>
            <a:off x="541482" y="3709804"/>
            <a:ext cx="363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Century Gothic" panose="020B0502020202020204" pitchFamily="34" charset="0"/>
              </a:rPr>
              <a:t>La oficina no te paga tu comisión.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F4AF5C-3214-4D48-B23B-63B3EED58005}"/>
              </a:ext>
            </a:extLst>
          </p:cNvPr>
          <p:cNvSpPr/>
          <p:nvPr/>
        </p:nvSpPr>
        <p:spPr>
          <a:xfrm>
            <a:off x="4699553" y="3703014"/>
            <a:ext cx="4213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2060"/>
                </a:solidFill>
                <a:latin typeface="Century Gothic" panose="020B0502020202020204" pitchFamily="34" charset="0"/>
              </a:rPr>
              <a:t>La comisión se cancela a penas se cobra en oficina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41991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12"/>
          <p:cNvGraphicFramePr/>
          <p:nvPr>
            <p:extLst>
              <p:ext uri="{D42A27DB-BD31-4B8C-83A1-F6EECF244321}">
                <p14:modId xmlns:p14="http://schemas.microsoft.com/office/powerpoint/2010/main" val="1462142331"/>
              </p:ext>
            </p:extLst>
          </p:nvPr>
        </p:nvGraphicFramePr>
        <p:xfrm>
          <a:off x="1245983" y="1842566"/>
          <a:ext cx="7414034" cy="3822571"/>
        </p:xfrm>
        <a:graphic>
          <a:graphicData uri="http://schemas.openxmlformats.org/drawingml/2006/table">
            <a:tbl>
              <a:tblPr>
                <a:noFill/>
                <a:tableStyleId>{5E9CAC9C-5B62-4551-ADA5-73B6B7A6431B}</a:tableStyleId>
              </a:tblPr>
              <a:tblGrid>
                <a:gridCol w="2185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15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PE" sz="2000" b="1" u="none" strike="noStrike" cap="none" noProof="0" dirty="0">
                          <a:latin typeface="Century Gothic" panose="020B0502020202020204" pitchFamily="34" charset="0"/>
                        </a:rPr>
                        <a:t>Categorías</a:t>
                      </a:r>
                    </a:p>
                  </a:txBody>
                  <a:tcPr marL="99044" marR="99044" marT="99044" marB="9904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s-ES" sz="2000" b="1" u="none" strike="noStrike" cap="none" dirty="0">
                          <a:latin typeface="Century Gothic" panose="020B0502020202020204" pitchFamily="34" charset="0"/>
                        </a:rPr>
                        <a:t>Pasos para pasar de categoría</a:t>
                      </a:r>
                      <a:endParaRPr sz="2000" b="1" u="none" strike="noStrike" cap="none" dirty="0"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Century Gothic" panose="020B0502020202020204" pitchFamily="34" charset="0"/>
                        </a:rPr>
                        <a:t>% </a:t>
                      </a:r>
                      <a:r>
                        <a:rPr lang="es-PE" sz="2000" b="1" u="none" strike="noStrike" cap="none" noProof="0" dirty="0">
                          <a:latin typeface="Century Gothic" panose="020B0502020202020204" pitchFamily="34" charset="0"/>
                        </a:rPr>
                        <a:t>Comisión Agente</a:t>
                      </a:r>
                    </a:p>
                  </a:txBody>
                  <a:tcPr marL="99044" marR="99044" marT="99044" marB="9904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26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Plata (</a:t>
                      </a:r>
                      <a:r>
                        <a:rPr lang="en-US" sz="2400" b="1" u="none" strike="noStrike" cap="none" dirty="0" err="1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obligatorio</a:t>
                      </a:r>
                      <a:r>
                        <a:rPr lang="en-US" sz="24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)</a:t>
                      </a:r>
                      <a:endParaRPr sz="24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500" u="none" strike="noStrike" cap="none" dirty="0">
                          <a:latin typeface="Century Gothic" panose="020B0502020202020204" pitchFamily="34" charset="0"/>
                        </a:rPr>
                        <a:t>3 meses exonerado. Fee $50 mensuales.</a:t>
                      </a:r>
                      <a:endParaRPr sz="1500" u="none" strike="noStrike" cap="none" dirty="0"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50%</a:t>
                      </a:r>
                      <a:endParaRPr sz="32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6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Oro</a:t>
                      </a:r>
                      <a:endParaRPr sz="24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Abonar</a:t>
                      </a: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 dos </a:t>
                      </a:r>
                      <a:r>
                        <a:rPr lang="en-US" sz="1500" u="none" strike="noStrike" cap="none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meses</a:t>
                      </a: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 de fee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Mantener</a:t>
                      </a: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 10 </a:t>
                      </a:r>
                      <a:r>
                        <a:rPr lang="en-US" sz="1500" u="none" strike="noStrike" cap="none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captaciones</a:t>
                      </a: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500" u="none" strike="noStrike" cap="none" dirty="0" err="1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mensuales</a:t>
                      </a:r>
                      <a:r>
                        <a:rPr lang="en-US" sz="1500" u="none" strike="noStrike" cap="none" dirty="0">
                          <a:solidFill>
                            <a:schemeClr val="dk1"/>
                          </a:solidFill>
                          <a:latin typeface="Century Gothic" panose="020B0502020202020204" pitchFamily="34" charset="0"/>
                        </a:rPr>
                        <a:t> prom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500" u="none" strike="noStrike" cap="none" dirty="0"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65%</a:t>
                      </a:r>
                      <a:endParaRPr sz="32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Diamante</a:t>
                      </a:r>
                      <a:endParaRPr sz="24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500" u="none" strike="noStrike" cap="none" dirty="0">
                          <a:latin typeface="Century Gothic" panose="020B0502020202020204" pitchFamily="34" charset="0"/>
                        </a:rPr>
                        <a:t>Team Leader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500" u="none" strike="noStrike" cap="none" dirty="0"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200" b="1" u="none" strike="noStrike" cap="none" dirty="0">
                          <a:solidFill>
                            <a:srgbClr val="002060"/>
                          </a:solidFill>
                          <a:latin typeface="Century Gothic" panose="020B0502020202020204" pitchFamily="34" charset="0"/>
                        </a:rPr>
                        <a:t>80%</a:t>
                      </a:r>
                      <a:endParaRPr sz="3200" b="1" u="none" strike="noStrike" cap="none" dirty="0">
                        <a:solidFill>
                          <a:srgbClr val="00206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99044" marR="99044" marT="99044" marB="9904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12"/>
          <p:cNvSpPr txBox="1"/>
          <p:nvPr/>
        </p:nvSpPr>
        <p:spPr>
          <a:xfrm>
            <a:off x="309331" y="887540"/>
            <a:ext cx="9287338" cy="72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t" anchorCtr="0">
            <a:noAutofit/>
          </a:bodyPr>
          <a:lstStyle/>
          <a:p>
            <a:pPr algn="ctr">
              <a:buSzPts val="3000"/>
            </a:pPr>
            <a:r>
              <a:rPr lang="en-US" sz="3200" dirty="0">
                <a:solidFill>
                  <a:srgbClr val="00206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LA COMISIÓN MÁS ALTA DEL MERCADO</a:t>
            </a:r>
            <a:endParaRPr sz="3200" dirty="0">
              <a:solidFill>
                <a:srgbClr val="002060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4BB241B7-835F-4D1B-A8A9-F9C7373DC075}"/>
              </a:ext>
            </a:extLst>
          </p:cNvPr>
          <p:cNvGrpSpPr/>
          <p:nvPr/>
        </p:nvGrpSpPr>
        <p:grpSpPr>
          <a:xfrm>
            <a:off x="1715655" y="4001545"/>
            <a:ext cx="1808004" cy="1552225"/>
            <a:chOff x="1715655" y="4001545"/>
            <a:chExt cx="1808004" cy="1552225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A38D8072-B353-44EF-A577-98EEA1762101}"/>
                </a:ext>
              </a:extLst>
            </p:cNvPr>
            <p:cNvSpPr/>
            <p:nvPr/>
          </p:nvSpPr>
          <p:spPr>
            <a:xfrm>
              <a:off x="1715655" y="4001545"/>
              <a:ext cx="1808004" cy="1552225"/>
            </a:xfrm>
            <a:custGeom>
              <a:avLst/>
              <a:gdLst>
                <a:gd name="connsiteX0" fmla="*/ 0 w 1808004"/>
                <a:gd name="connsiteY0" fmla="*/ 776113 h 1552225"/>
                <a:gd name="connsiteX1" fmla="*/ 388056 w 1808004"/>
                <a:gd name="connsiteY1" fmla="*/ 0 h 1552225"/>
                <a:gd name="connsiteX2" fmla="*/ 1419948 w 1808004"/>
                <a:gd name="connsiteY2" fmla="*/ 0 h 1552225"/>
                <a:gd name="connsiteX3" fmla="*/ 1808004 w 1808004"/>
                <a:gd name="connsiteY3" fmla="*/ 776113 h 1552225"/>
                <a:gd name="connsiteX4" fmla="*/ 1419948 w 1808004"/>
                <a:gd name="connsiteY4" fmla="*/ 1552225 h 1552225"/>
                <a:gd name="connsiteX5" fmla="*/ 388056 w 1808004"/>
                <a:gd name="connsiteY5" fmla="*/ 1552225 h 1552225"/>
                <a:gd name="connsiteX6" fmla="*/ 0 w 1808004"/>
                <a:gd name="connsiteY6" fmla="*/ 776113 h 15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004" h="1552225">
                  <a:moveTo>
                    <a:pt x="0" y="776113"/>
                  </a:moveTo>
                  <a:lnTo>
                    <a:pt x="388056" y="0"/>
                  </a:lnTo>
                  <a:lnTo>
                    <a:pt x="1419948" y="0"/>
                  </a:lnTo>
                  <a:lnTo>
                    <a:pt x="1808004" y="776113"/>
                  </a:lnTo>
                  <a:lnTo>
                    <a:pt x="1419948" y="1552225"/>
                  </a:lnTo>
                  <a:lnTo>
                    <a:pt x="388056" y="1552225"/>
                  </a:lnTo>
                  <a:lnTo>
                    <a:pt x="0" y="77611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0019" tIns="275965" rIns="280019" bIns="275965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kern="1200" dirty="0"/>
                <a:t>Marca</a:t>
              </a:r>
              <a:endParaRPr lang="es-PE" sz="2800" kern="1200" dirty="0"/>
            </a:p>
          </p:txBody>
        </p:sp>
        <p:sp>
          <p:nvSpPr>
            <p:cNvPr id="13" name="Hexágono 12">
              <a:extLst>
                <a:ext uri="{FF2B5EF4-FFF2-40B4-BE49-F238E27FC236}">
                  <a16:creationId xmlns:a16="http://schemas.microsoft.com/office/drawing/2014/main" id="{58775C96-1072-456B-A5A7-A0249ECFFE73}"/>
                </a:ext>
              </a:extLst>
            </p:cNvPr>
            <p:cNvSpPr/>
            <p:nvPr/>
          </p:nvSpPr>
          <p:spPr>
            <a:xfrm>
              <a:off x="1758794" y="4695646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5095CDF-AD78-4266-9BCE-ADD2E9015F17}"/>
              </a:ext>
            </a:extLst>
          </p:cNvPr>
          <p:cNvGrpSpPr/>
          <p:nvPr/>
        </p:nvGrpSpPr>
        <p:grpSpPr>
          <a:xfrm>
            <a:off x="159775" y="3143421"/>
            <a:ext cx="1808004" cy="1552225"/>
            <a:chOff x="159775" y="3143421"/>
            <a:chExt cx="1808004" cy="1552225"/>
          </a:xfrm>
        </p:grpSpPr>
        <p:sp>
          <p:nvSpPr>
            <p:cNvPr id="17" name="Hexágono 16">
              <a:extLst>
                <a:ext uri="{FF2B5EF4-FFF2-40B4-BE49-F238E27FC236}">
                  <a16:creationId xmlns:a16="http://schemas.microsoft.com/office/drawing/2014/main" id="{703077AA-8126-4617-90C8-77D24D55152C}"/>
                </a:ext>
              </a:extLst>
            </p:cNvPr>
            <p:cNvSpPr/>
            <p:nvPr/>
          </p:nvSpPr>
          <p:spPr>
            <a:xfrm>
              <a:off x="159775" y="3143421"/>
              <a:ext cx="1808004" cy="155222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3"/>
              <a:srcRect/>
              <a:stretch>
                <a:fillRect l="-15000" r="-15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Hexágono 17">
              <a:extLst>
                <a:ext uri="{FF2B5EF4-FFF2-40B4-BE49-F238E27FC236}">
                  <a16:creationId xmlns:a16="http://schemas.microsoft.com/office/drawing/2014/main" id="{B384D3D3-9E09-446A-9348-7843B874BAF6}"/>
                </a:ext>
              </a:extLst>
            </p:cNvPr>
            <p:cNvSpPr/>
            <p:nvPr/>
          </p:nvSpPr>
          <p:spPr>
            <a:xfrm>
              <a:off x="1398344" y="4489482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1155077"/>
                <a:satOff val="-5330"/>
                <a:lumOff val="196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E324B47-3B59-46FF-A08B-8F820596BA26}"/>
              </a:ext>
            </a:extLst>
          </p:cNvPr>
          <p:cNvGrpSpPr/>
          <p:nvPr/>
        </p:nvGrpSpPr>
        <p:grpSpPr>
          <a:xfrm>
            <a:off x="3271536" y="3138463"/>
            <a:ext cx="1808004" cy="1552225"/>
            <a:chOff x="3271536" y="3138463"/>
            <a:chExt cx="1808004" cy="1552225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B13B8CCD-149B-4DD9-87CE-031BEC2466F3}"/>
                </a:ext>
              </a:extLst>
            </p:cNvPr>
            <p:cNvSpPr/>
            <p:nvPr/>
          </p:nvSpPr>
          <p:spPr>
            <a:xfrm>
              <a:off x="3271536" y="3138463"/>
              <a:ext cx="1808004" cy="1552225"/>
            </a:xfrm>
            <a:custGeom>
              <a:avLst/>
              <a:gdLst>
                <a:gd name="connsiteX0" fmla="*/ 0 w 1808004"/>
                <a:gd name="connsiteY0" fmla="*/ 776113 h 1552225"/>
                <a:gd name="connsiteX1" fmla="*/ 388056 w 1808004"/>
                <a:gd name="connsiteY1" fmla="*/ 0 h 1552225"/>
                <a:gd name="connsiteX2" fmla="*/ 1419948 w 1808004"/>
                <a:gd name="connsiteY2" fmla="*/ 0 h 1552225"/>
                <a:gd name="connsiteX3" fmla="*/ 1808004 w 1808004"/>
                <a:gd name="connsiteY3" fmla="*/ 776113 h 1552225"/>
                <a:gd name="connsiteX4" fmla="*/ 1419948 w 1808004"/>
                <a:gd name="connsiteY4" fmla="*/ 1552225 h 1552225"/>
                <a:gd name="connsiteX5" fmla="*/ 388056 w 1808004"/>
                <a:gd name="connsiteY5" fmla="*/ 1552225 h 1552225"/>
                <a:gd name="connsiteX6" fmla="*/ 0 w 1808004"/>
                <a:gd name="connsiteY6" fmla="*/ 776113 h 15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004" h="1552225">
                  <a:moveTo>
                    <a:pt x="0" y="776113"/>
                  </a:moveTo>
                  <a:lnTo>
                    <a:pt x="388056" y="0"/>
                  </a:lnTo>
                  <a:lnTo>
                    <a:pt x="1419948" y="0"/>
                  </a:lnTo>
                  <a:lnTo>
                    <a:pt x="1808004" y="776113"/>
                  </a:lnTo>
                  <a:lnTo>
                    <a:pt x="1419948" y="1552225"/>
                  </a:lnTo>
                  <a:lnTo>
                    <a:pt x="388056" y="1552225"/>
                  </a:lnTo>
                  <a:lnTo>
                    <a:pt x="0" y="77611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2598923"/>
                <a:satOff val="-11992"/>
                <a:lumOff val="441"/>
                <a:alphaOff val="0"/>
              </a:schemeClr>
            </a:lnRef>
            <a:fillRef idx="1">
              <a:schemeClr val="accent4">
                <a:hueOff val="2598923"/>
                <a:satOff val="-11992"/>
                <a:lumOff val="441"/>
                <a:alphaOff val="0"/>
              </a:schemeClr>
            </a:fillRef>
            <a:effectRef idx="2">
              <a:schemeClr val="accent4">
                <a:hueOff val="2598923"/>
                <a:satOff val="-11992"/>
                <a:lumOff val="4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0019" tIns="270885" rIns="280019" bIns="270885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3000 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socios</a:t>
              </a:r>
              <a:endParaRPr lang="es-PE" sz="2400" kern="1200" dirty="0"/>
            </a:p>
          </p:txBody>
        </p:sp>
        <p:sp>
          <p:nvSpPr>
            <p:cNvPr id="20" name="Hexágono 19">
              <a:extLst>
                <a:ext uri="{FF2B5EF4-FFF2-40B4-BE49-F238E27FC236}">
                  <a16:creationId xmlns:a16="http://schemas.microsoft.com/office/drawing/2014/main" id="{28EC1443-7470-432F-9485-6B0CF88EA068}"/>
                </a:ext>
              </a:extLst>
            </p:cNvPr>
            <p:cNvSpPr/>
            <p:nvPr/>
          </p:nvSpPr>
          <p:spPr>
            <a:xfrm>
              <a:off x="4515857" y="4481219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2310154"/>
                <a:satOff val="-10660"/>
                <a:lumOff val="392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1B545BE-60A7-441A-B2B3-B2324A172A68}"/>
              </a:ext>
            </a:extLst>
          </p:cNvPr>
          <p:cNvGrpSpPr/>
          <p:nvPr/>
        </p:nvGrpSpPr>
        <p:grpSpPr>
          <a:xfrm>
            <a:off x="4826458" y="3998240"/>
            <a:ext cx="1808004" cy="1552225"/>
            <a:chOff x="4826458" y="3998240"/>
            <a:chExt cx="1808004" cy="1552225"/>
          </a:xfrm>
        </p:grpSpPr>
        <p:sp>
          <p:nvSpPr>
            <p:cNvPr id="21" name="Hexágono 20">
              <a:extLst>
                <a:ext uri="{FF2B5EF4-FFF2-40B4-BE49-F238E27FC236}">
                  <a16:creationId xmlns:a16="http://schemas.microsoft.com/office/drawing/2014/main" id="{389B2D30-5BF8-4477-AE8C-A5B8EDFDB122}"/>
                </a:ext>
              </a:extLst>
            </p:cNvPr>
            <p:cNvSpPr/>
            <p:nvPr/>
          </p:nvSpPr>
          <p:spPr>
            <a:xfrm>
              <a:off x="4826458" y="3998240"/>
              <a:ext cx="1808004" cy="155222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4"/>
              <a:srcRect/>
              <a:stretch>
                <a:fillRect l="-9000" r="-9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2598923"/>
                <a:satOff val="-11992"/>
                <a:lumOff val="441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Hexágono 21">
              <a:extLst>
                <a:ext uri="{FF2B5EF4-FFF2-40B4-BE49-F238E27FC236}">
                  <a16:creationId xmlns:a16="http://schemas.microsoft.com/office/drawing/2014/main" id="{DAEB9D2C-37F9-480D-B667-9780A72E0ECF}"/>
                </a:ext>
              </a:extLst>
            </p:cNvPr>
            <p:cNvSpPr/>
            <p:nvPr/>
          </p:nvSpPr>
          <p:spPr>
            <a:xfrm>
              <a:off x="4870556" y="4689036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3465231"/>
                <a:satOff val="-15989"/>
                <a:lumOff val="588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0197855-E78B-4EA7-9FF2-11741010AEFA}"/>
              </a:ext>
            </a:extLst>
          </p:cNvPr>
          <p:cNvGrpSpPr/>
          <p:nvPr/>
        </p:nvGrpSpPr>
        <p:grpSpPr>
          <a:xfrm>
            <a:off x="1715655" y="2285296"/>
            <a:ext cx="1808004" cy="1552225"/>
            <a:chOff x="1715655" y="2285296"/>
            <a:chExt cx="1808004" cy="1552225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6DF24C4-0042-4265-87DC-2EB107216C4B}"/>
                </a:ext>
              </a:extLst>
            </p:cNvPr>
            <p:cNvSpPr/>
            <p:nvPr/>
          </p:nvSpPr>
          <p:spPr>
            <a:xfrm>
              <a:off x="1715655" y="2285296"/>
              <a:ext cx="1808004" cy="1552225"/>
            </a:xfrm>
            <a:custGeom>
              <a:avLst/>
              <a:gdLst>
                <a:gd name="connsiteX0" fmla="*/ 0 w 1808004"/>
                <a:gd name="connsiteY0" fmla="*/ 776113 h 1552225"/>
                <a:gd name="connsiteX1" fmla="*/ 388056 w 1808004"/>
                <a:gd name="connsiteY1" fmla="*/ 0 h 1552225"/>
                <a:gd name="connsiteX2" fmla="*/ 1419948 w 1808004"/>
                <a:gd name="connsiteY2" fmla="*/ 0 h 1552225"/>
                <a:gd name="connsiteX3" fmla="*/ 1808004 w 1808004"/>
                <a:gd name="connsiteY3" fmla="*/ 776113 h 1552225"/>
                <a:gd name="connsiteX4" fmla="*/ 1419948 w 1808004"/>
                <a:gd name="connsiteY4" fmla="*/ 1552225 h 1552225"/>
                <a:gd name="connsiteX5" fmla="*/ 388056 w 1808004"/>
                <a:gd name="connsiteY5" fmla="*/ 1552225 h 1552225"/>
                <a:gd name="connsiteX6" fmla="*/ 0 w 1808004"/>
                <a:gd name="connsiteY6" fmla="*/ 776113 h 15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004" h="1552225">
                  <a:moveTo>
                    <a:pt x="0" y="776113"/>
                  </a:moveTo>
                  <a:lnTo>
                    <a:pt x="388056" y="0"/>
                  </a:lnTo>
                  <a:lnTo>
                    <a:pt x="1419948" y="0"/>
                  </a:lnTo>
                  <a:lnTo>
                    <a:pt x="1808004" y="776113"/>
                  </a:lnTo>
                  <a:lnTo>
                    <a:pt x="1419948" y="1552225"/>
                  </a:lnTo>
                  <a:lnTo>
                    <a:pt x="388056" y="1552225"/>
                  </a:lnTo>
                  <a:lnTo>
                    <a:pt x="0" y="77611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1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0019" tIns="265805" rIns="280019" bIns="26580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/>
                <a:t>Know How 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/>
                <a:t>45 años</a:t>
              </a:r>
              <a:endParaRPr lang="es-PE" sz="2000" kern="1200" dirty="0"/>
            </a:p>
          </p:txBody>
        </p:sp>
        <p:sp>
          <p:nvSpPr>
            <p:cNvPr id="24" name="Hexágono 23">
              <a:extLst>
                <a:ext uri="{FF2B5EF4-FFF2-40B4-BE49-F238E27FC236}">
                  <a16:creationId xmlns:a16="http://schemas.microsoft.com/office/drawing/2014/main" id="{3202F101-6B49-43A2-A799-28712451D6EC}"/>
                </a:ext>
              </a:extLst>
            </p:cNvPr>
            <p:cNvSpPr/>
            <p:nvPr/>
          </p:nvSpPr>
          <p:spPr>
            <a:xfrm>
              <a:off x="2954225" y="2314631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4620308"/>
                <a:satOff val="-21319"/>
                <a:lumOff val="784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C3C21425-C9BD-4DED-9C50-72DDFD3CD274}"/>
              </a:ext>
            </a:extLst>
          </p:cNvPr>
          <p:cNvGrpSpPr/>
          <p:nvPr/>
        </p:nvGrpSpPr>
        <p:grpSpPr>
          <a:xfrm>
            <a:off x="3271536" y="1422214"/>
            <a:ext cx="1808004" cy="1552225"/>
            <a:chOff x="3271536" y="1422214"/>
            <a:chExt cx="1808004" cy="1552225"/>
          </a:xfrm>
        </p:grpSpPr>
        <p:sp>
          <p:nvSpPr>
            <p:cNvPr id="25" name="Hexágono 24">
              <a:extLst>
                <a:ext uri="{FF2B5EF4-FFF2-40B4-BE49-F238E27FC236}">
                  <a16:creationId xmlns:a16="http://schemas.microsoft.com/office/drawing/2014/main" id="{D7228FEC-84B1-4A50-BF29-077F2C80EFB6}"/>
                </a:ext>
              </a:extLst>
            </p:cNvPr>
            <p:cNvSpPr/>
            <p:nvPr/>
          </p:nvSpPr>
          <p:spPr>
            <a:xfrm>
              <a:off x="3271536" y="1422214"/>
              <a:ext cx="1808004" cy="155222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4000" r="-2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Hexágono 25">
              <a:extLst>
                <a:ext uri="{FF2B5EF4-FFF2-40B4-BE49-F238E27FC236}">
                  <a16:creationId xmlns:a16="http://schemas.microsoft.com/office/drawing/2014/main" id="{9D18F6CC-CC28-4DBA-8A0F-D29F987E6D90}"/>
                </a:ext>
              </a:extLst>
            </p:cNvPr>
            <p:cNvSpPr/>
            <p:nvPr/>
          </p:nvSpPr>
          <p:spPr>
            <a:xfrm>
              <a:off x="3322344" y="2110118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5775385"/>
                <a:satOff val="-26649"/>
                <a:lumOff val="981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FE602E-8941-434F-AE04-BB4647601A30}"/>
              </a:ext>
            </a:extLst>
          </p:cNvPr>
          <p:cNvGrpSpPr/>
          <p:nvPr/>
        </p:nvGrpSpPr>
        <p:grpSpPr>
          <a:xfrm>
            <a:off x="4826458" y="2281991"/>
            <a:ext cx="1808004" cy="1552225"/>
            <a:chOff x="4826458" y="2281991"/>
            <a:chExt cx="1808004" cy="1552225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F35D9A05-0EB7-44DF-AEC6-8ADF718B0711}"/>
                </a:ext>
              </a:extLst>
            </p:cNvPr>
            <p:cNvSpPr/>
            <p:nvPr/>
          </p:nvSpPr>
          <p:spPr>
            <a:xfrm>
              <a:off x="4826458" y="2281991"/>
              <a:ext cx="1808004" cy="1552225"/>
            </a:xfrm>
            <a:custGeom>
              <a:avLst/>
              <a:gdLst>
                <a:gd name="connsiteX0" fmla="*/ 0 w 1808004"/>
                <a:gd name="connsiteY0" fmla="*/ 776113 h 1552225"/>
                <a:gd name="connsiteX1" fmla="*/ 388056 w 1808004"/>
                <a:gd name="connsiteY1" fmla="*/ 0 h 1552225"/>
                <a:gd name="connsiteX2" fmla="*/ 1419948 w 1808004"/>
                <a:gd name="connsiteY2" fmla="*/ 0 h 1552225"/>
                <a:gd name="connsiteX3" fmla="*/ 1808004 w 1808004"/>
                <a:gd name="connsiteY3" fmla="*/ 776113 h 1552225"/>
                <a:gd name="connsiteX4" fmla="*/ 1419948 w 1808004"/>
                <a:gd name="connsiteY4" fmla="*/ 1552225 h 1552225"/>
                <a:gd name="connsiteX5" fmla="*/ 388056 w 1808004"/>
                <a:gd name="connsiteY5" fmla="*/ 1552225 h 1552225"/>
                <a:gd name="connsiteX6" fmla="*/ 0 w 1808004"/>
                <a:gd name="connsiteY6" fmla="*/ 776113 h 15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004" h="1552225">
                  <a:moveTo>
                    <a:pt x="0" y="776113"/>
                  </a:moveTo>
                  <a:lnTo>
                    <a:pt x="388056" y="0"/>
                  </a:lnTo>
                  <a:lnTo>
                    <a:pt x="1419948" y="0"/>
                  </a:lnTo>
                  <a:lnTo>
                    <a:pt x="1808004" y="776113"/>
                  </a:lnTo>
                  <a:lnTo>
                    <a:pt x="1419948" y="1552225"/>
                  </a:lnTo>
                  <a:lnTo>
                    <a:pt x="388056" y="1552225"/>
                  </a:lnTo>
                  <a:lnTo>
                    <a:pt x="0" y="77611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7796769"/>
                <a:satOff val="-35976"/>
                <a:lumOff val="1324"/>
                <a:alphaOff val="0"/>
              </a:schemeClr>
            </a:lnRef>
            <a:fillRef idx="1">
              <a:schemeClr val="accent4">
                <a:hueOff val="7796769"/>
                <a:satOff val="-35976"/>
                <a:lumOff val="1324"/>
                <a:alphaOff val="0"/>
              </a:schemeClr>
            </a:fillRef>
            <a:effectRef idx="2">
              <a:schemeClr val="accent4">
                <a:hueOff val="7796769"/>
                <a:satOff val="-35976"/>
                <a:lumOff val="13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0019" tIns="275965" rIns="280019" bIns="275965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kern="1200" dirty="0"/>
                <a:t>Equipo</a:t>
              </a:r>
              <a:endParaRPr lang="es-PE" sz="2800" kern="1200" dirty="0"/>
            </a:p>
          </p:txBody>
        </p:sp>
        <p:sp>
          <p:nvSpPr>
            <p:cNvPr id="28" name="Hexágono 27">
              <a:extLst>
                <a:ext uri="{FF2B5EF4-FFF2-40B4-BE49-F238E27FC236}">
                  <a16:creationId xmlns:a16="http://schemas.microsoft.com/office/drawing/2014/main" id="{2ED84E1B-474A-4671-ABE0-EA36A28C337D}"/>
                </a:ext>
              </a:extLst>
            </p:cNvPr>
            <p:cNvSpPr/>
            <p:nvPr/>
          </p:nvSpPr>
          <p:spPr>
            <a:xfrm>
              <a:off x="6390967" y="2969895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6930461"/>
                <a:satOff val="-31979"/>
                <a:lumOff val="1177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BA97C64-0325-4969-9423-80CB58C3E167}"/>
              </a:ext>
            </a:extLst>
          </p:cNvPr>
          <p:cNvGrpSpPr/>
          <p:nvPr/>
        </p:nvGrpSpPr>
        <p:grpSpPr>
          <a:xfrm>
            <a:off x="6382339" y="3154576"/>
            <a:ext cx="1808004" cy="1552225"/>
            <a:chOff x="6382339" y="3154576"/>
            <a:chExt cx="1808004" cy="1552225"/>
          </a:xfrm>
        </p:grpSpPr>
        <p:sp>
          <p:nvSpPr>
            <p:cNvPr id="29" name="Hexágono 28">
              <a:extLst>
                <a:ext uri="{FF2B5EF4-FFF2-40B4-BE49-F238E27FC236}">
                  <a16:creationId xmlns:a16="http://schemas.microsoft.com/office/drawing/2014/main" id="{A3CA7785-4A17-4DB9-8E8E-D2780B42337B}"/>
                </a:ext>
              </a:extLst>
            </p:cNvPr>
            <p:cNvSpPr/>
            <p:nvPr/>
          </p:nvSpPr>
          <p:spPr>
            <a:xfrm>
              <a:off x="6382339" y="3154576"/>
              <a:ext cx="1808004" cy="155222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6"/>
              <a:srcRect/>
              <a:stretch>
                <a:fillRect l="-14000" r="-14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7796769"/>
                <a:satOff val="-35976"/>
                <a:lumOff val="1324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Hexágono 29">
              <a:extLst>
                <a:ext uri="{FF2B5EF4-FFF2-40B4-BE49-F238E27FC236}">
                  <a16:creationId xmlns:a16="http://schemas.microsoft.com/office/drawing/2014/main" id="{C2E92EC9-E88E-4C61-B517-968A733E8774}"/>
                </a:ext>
              </a:extLst>
            </p:cNvPr>
            <p:cNvSpPr/>
            <p:nvPr/>
          </p:nvSpPr>
          <p:spPr>
            <a:xfrm>
              <a:off x="6735121" y="3182670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8085538"/>
                <a:satOff val="-37308"/>
                <a:lumOff val="137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E201634-0895-4977-8BF1-9B1423A2668D}"/>
              </a:ext>
            </a:extLst>
          </p:cNvPr>
          <p:cNvGrpSpPr/>
          <p:nvPr/>
        </p:nvGrpSpPr>
        <p:grpSpPr>
          <a:xfrm>
            <a:off x="6382339" y="1438741"/>
            <a:ext cx="1808004" cy="1552225"/>
            <a:chOff x="6382339" y="1438741"/>
            <a:chExt cx="1808004" cy="1552225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3BB960F5-63FB-4E93-B6BA-54A9688523D8}"/>
                </a:ext>
              </a:extLst>
            </p:cNvPr>
            <p:cNvSpPr/>
            <p:nvPr/>
          </p:nvSpPr>
          <p:spPr>
            <a:xfrm>
              <a:off x="6382339" y="1438741"/>
              <a:ext cx="1808004" cy="1552225"/>
            </a:xfrm>
            <a:custGeom>
              <a:avLst/>
              <a:gdLst>
                <a:gd name="connsiteX0" fmla="*/ 0 w 1808004"/>
                <a:gd name="connsiteY0" fmla="*/ 776113 h 1552225"/>
                <a:gd name="connsiteX1" fmla="*/ 388056 w 1808004"/>
                <a:gd name="connsiteY1" fmla="*/ 0 h 1552225"/>
                <a:gd name="connsiteX2" fmla="*/ 1419948 w 1808004"/>
                <a:gd name="connsiteY2" fmla="*/ 0 h 1552225"/>
                <a:gd name="connsiteX3" fmla="*/ 1808004 w 1808004"/>
                <a:gd name="connsiteY3" fmla="*/ 776113 h 1552225"/>
                <a:gd name="connsiteX4" fmla="*/ 1419948 w 1808004"/>
                <a:gd name="connsiteY4" fmla="*/ 1552225 h 1552225"/>
                <a:gd name="connsiteX5" fmla="*/ 388056 w 1808004"/>
                <a:gd name="connsiteY5" fmla="*/ 1552225 h 1552225"/>
                <a:gd name="connsiteX6" fmla="*/ 0 w 1808004"/>
                <a:gd name="connsiteY6" fmla="*/ 776113 h 15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8004" h="1552225">
                  <a:moveTo>
                    <a:pt x="0" y="776113"/>
                  </a:moveTo>
                  <a:lnTo>
                    <a:pt x="388056" y="0"/>
                  </a:lnTo>
                  <a:lnTo>
                    <a:pt x="1419948" y="0"/>
                  </a:lnTo>
                  <a:lnTo>
                    <a:pt x="1808004" y="776113"/>
                  </a:lnTo>
                  <a:lnTo>
                    <a:pt x="1419948" y="1552225"/>
                  </a:lnTo>
                  <a:lnTo>
                    <a:pt x="388056" y="1552225"/>
                  </a:lnTo>
                  <a:lnTo>
                    <a:pt x="0" y="77611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0019" tIns="260725" rIns="280019" bIns="26072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600" kern="1200" dirty="0"/>
                <a:t>16.361 Propiedades</a:t>
              </a:r>
              <a:endParaRPr lang="es-PE" sz="1600" kern="1200" dirty="0"/>
            </a:p>
          </p:txBody>
        </p:sp>
        <p:sp>
          <p:nvSpPr>
            <p:cNvPr id="32" name="Hexágono 31">
              <a:extLst>
                <a:ext uri="{FF2B5EF4-FFF2-40B4-BE49-F238E27FC236}">
                  <a16:creationId xmlns:a16="http://schemas.microsoft.com/office/drawing/2014/main" id="{7B952E02-7FAD-4200-A952-A4E2BF43126C}"/>
                </a:ext>
              </a:extLst>
            </p:cNvPr>
            <p:cNvSpPr/>
            <p:nvPr/>
          </p:nvSpPr>
          <p:spPr>
            <a:xfrm>
              <a:off x="7946848" y="2134495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9240615"/>
                <a:satOff val="-42638"/>
                <a:lumOff val="1569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9D82C025-BD47-46E5-9360-EDB06A7D8471}"/>
              </a:ext>
            </a:extLst>
          </p:cNvPr>
          <p:cNvGrpSpPr/>
          <p:nvPr/>
        </p:nvGrpSpPr>
        <p:grpSpPr>
          <a:xfrm>
            <a:off x="7938220" y="2339420"/>
            <a:ext cx="1808004" cy="1557459"/>
            <a:chOff x="7938220" y="2339420"/>
            <a:chExt cx="1808004" cy="1557459"/>
          </a:xfrm>
        </p:grpSpPr>
        <p:sp>
          <p:nvSpPr>
            <p:cNvPr id="33" name="Hexágono 32">
              <a:extLst>
                <a:ext uri="{FF2B5EF4-FFF2-40B4-BE49-F238E27FC236}">
                  <a16:creationId xmlns:a16="http://schemas.microsoft.com/office/drawing/2014/main" id="{D3B440B8-C32A-4C82-8F68-67FB3390A432}"/>
                </a:ext>
              </a:extLst>
            </p:cNvPr>
            <p:cNvSpPr/>
            <p:nvPr/>
          </p:nvSpPr>
          <p:spPr>
            <a:xfrm>
              <a:off x="7938220" y="2344654"/>
              <a:ext cx="1808004" cy="1552225"/>
            </a:xfrm>
            <a:prstGeom prst="hexagon">
              <a:avLst>
                <a:gd name="adj" fmla="val 25000"/>
                <a:gd name="vf" fmla="val 115470"/>
              </a:avLst>
            </a:prstGeom>
            <a:blipFill>
              <a:blip r:embed="rId7"/>
              <a:srcRect/>
              <a:stretch>
                <a:fillRect l="-26000" r="-26000"/>
              </a:stretch>
            </a:blip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Hexágono 33">
              <a:extLst>
                <a:ext uri="{FF2B5EF4-FFF2-40B4-BE49-F238E27FC236}">
                  <a16:creationId xmlns:a16="http://schemas.microsoft.com/office/drawing/2014/main" id="{D3F9FB17-4C33-4888-947A-189CD93DCED2}"/>
                </a:ext>
              </a:extLst>
            </p:cNvPr>
            <p:cNvSpPr/>
            <p:nvPr/>
          </p:nvSpPr>
          <p:spPr>
            <a:xfrm>
              <a:off x="8298671" y="2339420"/>
              <a:ext cx="210901" cy="181788"/>
            </a:xfrm>
            <a:prstGeom prst="hexagon">
              <a:avLst>
                <a:gd name="adj" fmla="val 25000"/>
                <a:gd name="vf" fmla="val 11547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6" name="Google Shape;92;p2">
            <a:extLst>
              <a:ext uri="{FF2B5EF4-FFF2-40B4-BE49-F238E27FC236}">
                <a16:creationId xmlns:a16="http://schemas.microsoft.com/office/drawing/2014/main" id="{76A98FD0-1A83-4E9A-8CAB-ED4D0348CD8E}"/>
              </a:ext>
            </a:extLst>
          </p:cNvPr>
          <p:cNvSpPr txBox="1"/>
          <p:nvPr/>
        </p:nvSpPr>
        <p:spPr>
          <a:xfrm>
            <a:off x="0" y="301801"/>
            <a:ext cx="7588793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E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Beneficios de Asociarme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822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/>
        </p:nvSpPr>
        <p:spPr>
          <a:xfrm>
            <a:off x="4795453" y="613605"/>
            <a:ext cx="5110547" cy="563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s-PE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Flexibilidad</a:t>
            </a: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Horaria.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s-PE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Tarjetas</a:t>
            </a: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de presentación.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s-PE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Carteles</a:t>
            </a: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. </a:t>
            </a: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Correo corporativo.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APP Móvil.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Portales Web (Urbania, A Donde Vivir, OLX, Properati).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Primero en GOOGLE.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Asistencia Técnica (Legal, Tributario y estructuras).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s-E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Mentorias</a:t>
            </a: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personalizadas.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Formación Constante.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Convenios externos (Notarías, Banca y Constructores).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SENTINEL.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Marketing, diseñadora y Comunity Manager.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Uso de las instalaciones, materiales y equipos.</a:t>
            </a:r>
          </a:p>
          <a:p>
            <a:pPr marL="371464" indent="-371464">
              <a:buClr>
                <a:srgbClr val="073763"/>
              </a:buClr>
              <a:buSzPts val="1800"/>
              <a:buFont typeface="Calibri"/>
              <a:buAutoNum type="arabicParenR"/>
            </a:pPr>
            <a:r>
              <a:rPr lang="en-US" sz="1700" dirty="0">
                <a:solidFill>
                  <a:srgbClr val="073763"/>
                </a:solidFill>
                <a:latin typeface="Century Gothic" panose="020B0502020202020204" pitchFamily="34" charset="0"/>
                <a:cs typeface="Calibri"/>
                <a:sym typeface="Calibri"/>
              </a:rPr>
              <a:t>Know how del negocio.</a:t>
            </a:r>
            <a:endParaRPr sz="1700" dirty="0">
              <a:solidFill>
                <a:srgbClr val="07376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5" name="Google Shape;255;p14" descr="Imagen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55" y="1737803"/>
            <a:ext cx="4519478" cy="371126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 txBox="1"/>
          <p:nvPr/>
        </p:nvSpPr>
        <p:spPr>
          <a:xfrm>
            <a:off x="241655" y="308969"/>
            <a:ext cx="4553798" cy="63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n-US" sz="4400" dirty="0">
                <a:solidFill>
                  <a:srgbClr val="073763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BENEFICIOS</a:t>
            </a:r>
            <a:r>
              <a:rPr lang="en-US" sz="4400" b="1" dirty="0">
                <a:solidFill>
                  <a:srgbClr val="003DA5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 </a:t>
            </a:r>
            <a:endParaRPr sz="4400" b="1" dirty="0">
              <a:solidFill>
                <a:srgbClr val="003DA5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2;p2">
            <a:extLst>
              <a:ext uri="{FF2B5EF4-FFF2-40B4-BE49-F238E27FC236}">
                <a16:creationId xmlns:a16="http://schemas.microsoft.com/office/drawing/2014/main" id="{90187883-5721-48AB-94AB-F3C808DB26F1}"/>
              </a:ext>
            </a:extLst>
          </p:cNvPr>
          <p:cNvSpPr txBox="1"/>
          <p:nvPr/>
        </p:nvSpPr>
        <p:spPr>
          <a:xfrm>
            <a:off x="0" y="301801"/>
            <a:ext cx="7588793" cy="6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49508" rIns="99044" bIns="49508" anchor="t" anchorCtr="0">
            <a:noAutofit/>
          </a:bodyPr>
          <a:lstStyle/>
          <a:p>
            <a:pPr algn="ctr">
              <a:buSzPts val="3200"/>
            </a:pPr>
            <a:r>
              <a:rPr lang="es-ES" sz="3467" dirty="0">
                <a:solidFill>
                  <a:srgbClr val="1C4587"/>
                </a:solidFill>
                <a:latin typeface="Century Gothic" panose="020B0502020202020204" pitchFamily="34" charset="0"/>
                <a:ea typeface="Arial Black"/>
                <a:cs typeface="Arial Black"/>
                <a:sym typeface="Arial Black"/>
              </a:rPr>
              <a:t>Coach y capacitadores Externos</a:t>
            </a:r>
            <a:endParaRPr sz="3467" dirty="0">
              <a:solidFill>
                <a:srgbClr val="1C4587"/>
              </a:solidFill>
              <a:latin typeface="Century Gothic" panose="020B0502020202020204" pitchFamily="34" charset="0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39E8BBA-E797-4419-8668-70F15FA87E28}"/>
              </a:ext>
            </a:extLst>
          </p:cNvPr>
          <p:cNvGrpSpPr/>
          <p:nvPr/>
        </p:nvGrpSpPr>
        <p:grpSpPr>
          <a:xfrm>
            <a:off x="-209632" y="3504306"/>
            <a:ext cx="2707092" cy="2477056"/>
            <a:chOff x="-209632" y="3504306"/>
            <a:chExt cx="2707092" cy="2477056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A1E366F8-7C6E-4EEC-9D4C-8521AF920939}"/>
                </a:ext>
              </a:extLst>
            </p:cNvPr>
            <p:cNvSpPr txBox="1"/>
            <p:nvPr/>
          </p:nvSpPr>
          <p:spPr>
            <a:xfrm>
              <a:off x="-209632" y="5519697"/>
              <a:ext cx="270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Sandro Meléndez </a:t>
              </a: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(Master coach Ventas)</a:t>
              </a:r>
              <a:endParaRPr lang="es-PE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0A37A3A3-189F-4FC8-87AF-851F066AC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33" r="10033"/>
            <a:stretch/>
          </p:blipFill>
          <p:spPr>
            <a:xfrm>
              <a:off x="506745" y="3504306"/>
              <a:ext cx="1518059" cy="1899138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7C11A5C-01A1-463B-9575-58D7B4F33196}"/>
              </a:ext>
            </a:extLst>
          </p:cNvPr>
          <p:cNvGrpSpPr/>
          <p:nvPr/>
        </p:nvGrpSpPr>
        <p:grpSpPr>
          <a:xfrm>
            <a:off x="7346804" y="986664"/>
            <a:ext cx="2052451" cy="2495357"/>
            <a:chOff x="7346804" y="986664"/>
            <a:chExt cx="2052451" cy="2495357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5647228-3F9F-4EF7-8008-8510AB21E5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80" t="11398" r="28607" b="30537"/>
            <a:stretch/>
          </p:blipFill>
          <p:spPr>
            <a:xfrm>
              <a:off x="7484527" y="986664"/>
              <a:ext cx="1595781" cy="1957880"/>
            </a:xfrm>
            <a:prstGeom prst="rect">
              <a:avLst/>
            </a:prstGeom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4E033195-941E-4595-AB14-8EF27B576B10}"/>
                </a:ext>
              </a:extLst>
            </p:cNvPr>
            <p:cNvSpPr txBox="1"/>
            <p:nvPr/>
          </p:nvSpPr>
          <p:spPr>
            <a:xfrm>
              <a:off x="7346804" y="3020356"/>
              <a:ext cx="2052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Yael</a:t>
              </a:r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Jiménez</a:t>
              </a: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(Fundador ALO)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8F24920-D7DD-44BE-8B1A-EA5051E5A434}"/>
              </a:ext>
            </a:extLst>
          </p:cNvPr>
          <p:cNvGrpSpPr/>
          <p:nvPr/>
        </p:nvGrpSpPr>
        <p:grpSpPr>
          <a:xfrm>
            <a:off x="4827010" y="980930"/>
            <a:ext cx="2382547" cy="2558633"/>
            <a:chOff x="4827010" y="980930"/>
            <a:chExt cx="2382547" cy="2558633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75450D70-E59D-4E21-AB69-15EB014B5931}"/>
                </a:ext>
              </a:extLst>
            </p:cNvPr>
            <p:cNvSpPr txBox="1"/>
            <p:nvPr/>
          </p:nvSpPr>
          <p:spPr>
            <a:xfrm>
              <a:off x="4827010" y="3077898"/>
              <a:ext cx="2382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Fernando 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Garcia</a:t>
              </a:r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Ervíti</a:t>
              </a:r>
              <a:endParaRPr lang="es-ES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(Instructor CRS)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B70D0A6-57B0-4EC9-A596-357A6B415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00" t="15699" r="1714" b="13334"/>
            <a:stretch/>
          </p:blipFill>
          <p:spPr>
            <a:xfrm>
              <a:off x="5340500" y="980930"/>
              <a:ext cx="1426494" cy="198020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8978C4A8-7D7E-4146-BA35-43C8C38ADEE5}"/>
              </a:ext>
            </a:extLst>
          </p:cNvPr>
          <p:cNvGrpSpPr/>
          <p:nvPr/>
        </p:nvGrpSpPr>
        <p:grpSpPr>
          <a:xfrm>
            <a:off x="2341894" y="952366"/>
            <a:ext cx="2545714" cy="2551940"/>
            <a:chOff x="2341894" y="952366"/>
            <a:chExt cx="2545714" cy="255194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39303B39-6D05-4DB1-AC8B-54C1A2776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468" t="18222" r="9923"/>
            <a:stretch/>
          </p:blipFill>
          <p:spPr>
            <a:xfrm>
              <a:off x="2936748" y="952366"/>
              <a:ext cx="1462381" cy="1980172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5B613F2-E26B-4047-8355-0A400522925F}"/>
                </a:ext>
              </a:extLst>
            </p:cNvPr>
            <p:cNvSpPr txBox="1"/>
            <p:nvPr/>
          </p:nvSpPr>
          <p:spPr>
            <a:xfrm>
              <a:off x="2341894" y="3042641"/>
              <a:ext cx="2545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Oscar Márquez</a:t>
              </a: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(Conf. internacional)</a:t>
              </a:r>
              <a:endParaRPr lang="es-PE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6757385-2D72-4B0E-A681-8B6788033B3C}"/>
              </a:ext>
            </a:extLst>
          </p:cNvPr>
          <p:cNvGrpSpPr/>
          <p:nvPr/>
        </p:nvGrpSpPr>
        <p:grpSpPr>
          <a:xfrm>
            <a:off x="506745" y="941345"/>
            <a:ext cx="1617007" cy="2527162"/>
            <a:chOff x="506745" y="941345"/>
            <a:chExt cx="1617007" cy="252716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9AC1FBD-1239-4D3F-B095-731EA2ACE852}"/>
                </a:ext>
              </a:extLst>
            </p:cNvPr>
            <p:cNvSpPr txBox="1"/>
            <p:nvPr/>
          </p:nvSpPr>
          <p:spPr>
            <a:xfrm>
              <a:off x="506745" y="3006842"/>
              <a:ext cx="1548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Carlos Réntalo</a:t>
              </a:r>
              <a:r>
                <a:rPr lang="es-PE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(Fundador SPAI)</a:t>
              </a:r>
              <a:endParaRPr lang="es-ES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F5ACA1C-5C39-40B8-97CC-BD47E767B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38" t="17032" r="9510"/>
            <a:stretch/>
          </p:blipFill>
          <p:spPr>
            <a:xfrm>
              <a:off x="592662" y="941345"/>
              <a:ext cx="1531090" cy="2017524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E86C58E-5446-46FB-B83A-A65609A1F4BA}"/>
              </a:ext>
            </a:extLst>
          </p:cNvPr>
          <p:cNvGrpSpPr/>
          <p:nvPr/>
        </p:nvGrpSpPr>
        <p:grpSpPr>
          <a:xfrm>
            <a:off x="2568987" y="3850606"/>
            <a:ext cx="2106722" cy="2085316"/>
            <a:chOff x="2568987" y="3850606"/>
            <a:chExt cx="2106722" cy="2085316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6EEAA06D-8AA4-4C5B-A64B-9CD3198F3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472" r="14839"/>
            <a:stretch/>
          </p:blipFill>
          <p:spPr>
            <a:xfrm flipH="1">
              <a:off x="2568987" y="3850606"/>
              <a:ext cx="2106722" cy="1525340"/>
            </a:xfrm>
            <a:prstGeom prst="rect">
              <a:avLst/>
            </a:prstGeom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9C5E571-E1AF-4D2E-910A-03D386242887}"/>
                </a:ext>
              </a:extLst>
            </p:cNvPr>
            <p:cNvSpPr txBox="1"/>
            <p:nvPr/>
          </p:nvSpPr>
          <p:spPr>
            <a:xfrm>
              <a:off x="2702583" y="5474257"/>
              <a:ext cx="1849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Arturo 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Rymer</a:t>
              </a:r>
              <a:endParaRPr lang="es-ES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Life</a:t>
              </a:r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 Coach)</a:t>
              </a:r>
              <a:endParaRPr lang="es-PE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FA83C15A-2750-4AB0-8F0F-D8F821135D5E}"/>
              </a:ext>
            </a:extLst>
          </p:cNvPr>
          <p:cNvGrpSpPr/>
          <p:nvPr/>
        </p:nvGrpSpPr>
        <p:grpSpPr>
          <a:xfrm>
            <a:off x="4721299" y="3694635"/>
            <a:ext cx="2707092" cy="2336993"/>
            <a:chOff x="4721299" y="3694635"/>
            <a:chExt cx="2707092" cy="2336993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110FC86-BAB8-48AD-B361-B7494816C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033" r="4146"/>
            <a:stretch/>
          </p:blipFill>
          <p:spPr>
            <a:xfrm>
              <a:off x="5230292" y="3694635"/>
              <a:ext cx="1646910" cy="1875328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0E7CE4D-FE14-4C55-A381-C511FC7FF228}"/>
                </a:ext>
              </a:extLst>
            </p:cNvPr>
            <p:cNvSpPr txBox="1"/>
            <p:nvPr/>
          </p:nvSpPr>
          <p:spPr>
            <a:xfrm>
              <a:off x="4721299" y="5569963"/>
              <a:ext cx="270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J.M 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Padron</a:t>
              </a:r>
              <a:endParaRPr lang="es-ES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(Instructor BR Comerciales)</a:t>
              </a:r>
              <a:endParaRPr lang="es-PE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8145B78-0C40-4A12-9E86-E4D34912BAF2}"/>
              </a:ext>
            </a:extLst>
          </p:cNvPr>
          <p:cNvGrpSpPr/>
          <p:nvPr/>
        </p:nvGrpSpPr>
        <p:grpSpPr>
          <a:xfrm>
            <a:off x="7019483" y="3850606"/>
            <a:ext cx="2707092" cy="2114008"/>
            <a:chOff x="7019483" y="3850606"/>
            <a:chExt cx="2707092" cy="2114008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D4067557-DC39-4442-851F-88DA9D588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907" t="10967" r="-1"/>
            <a:stretch/>
          </p:blipFill>
          <p:spPr>
            <a:xfrm>
              <a:off x="7235359" y="3850606"/>
              <a:ext cx="2362544" cy="1563386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F3F3ED6-03DD-4C89-9DFB-176DCA78BCBB}"/>
                </a:ext>
              </a:extLst>
            </p:cNvPr>
            <p:cNvSpPr txBox="1"/>
            <p:nvPr/>
          </p:nvSpPr>
          <p:spPr>
            <a:xfrm>
              <a:off x="7019483" y="5502949"/>
              <a:ext cx="270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Juan </a:t>
              </a:r>
              <a:r>
                <a:rPr lang="es-ES" sz="1200" b="1" dirty="0" err="1">
                  <a:solidFill>
                    <a:srgbClr val="002060"/>
                  </a:solidFill>
                  <a:latin typeface="Century Gothic" panose="020B0502020202020204" pitchFamily="34" charset="0"/>
                </a:rPr>
                <a:t>Maguiño</a:t>
              </a:r>
              <a:endParaRPr lang="es-ES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s-ES" sz="1200" b="1" dirty="0">
                  <a:solidFill>
                    <a:srgbClr val="002060"/>
                  </a:solidFill>
                  <a:latin typeface="Century Gothic" panose="020B0502020202020204" pitchFamily="34" charset="0"/>
                </a:rPr>
                <a:t>(Instructor BR Comerciales)</a:t>
              </a:r>
              <a:endParaRPr lang="es-PE" sz="1200" b="1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3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495</Words>
  <Application>Microsoft Office PowerPoint</Application>
  <PresentationFormat>A4 (210 x 297 mm)</PresentationFormat>
  <Paragraphs>125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Calibri Light</vt:lpstr>
      <vt:lpstr>Aharoni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Eleana Mesia</cp:lastModifiedBy>
  <cp:revision>84</cp:revision>
  <dcterms:modified xsi:type="dcterms:W3CDTF">2020-08-20T21:05:45Z</dcterms:modified>
</cp:coreProperties>
</file>